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7" r:id="rId2"/>
    <p:sldId id="284" r:id="rId3"/>
    <p:sldId id="269" r:id="rId4"/>
    <p:sldId id="287" r:id="rId5"/>
    <p:sldId id="286" r:id="rId6"/>
    <p:sldId id="285" r:id="rId7"/>
    <p:sldId id="289" r:id="rId8"/>
    <p:sldId id="288" r:id="rId9"/>
    <p:sldId id="268" r:id="rId10"/>
    <p:sldId id="25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6186"/>
    <a:srgbClr val="197885"/>
    <a:srgbClr val="88CA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72"/>
  </p:normalViewPr>
  <p:slideViewPr>
    <p:cSldViewPr snapToGrid="0" snapToObjects="1">
      <p:cViewPr varScale="1">
        <p:scale>
          <a:sx n="72" d="100"/>
          <a:sy n="72" d="100"/>
        </p:scale>
        <p:origin x="636"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4299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084420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36422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6269F3-9B99-7849-947A-9C397A59C576}"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94734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6269F3-9B99-7849-947A-9C397A59C576}" type="datetimeFigureOut">
              <a:rPr lang="en-US" smtClean="0"/>
              <a:t>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21558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6269F3-9B99-7849-947A-9C397A59C576}" type="datetimeFigureOut">
              <a:rPr lang="en-US" smtClean="0"/>
              <a:t>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70744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6269F3-9B99-7849-947A-9C397A59C576}" type="datetimeFigureOut">
              <a:rPr lang="en-US" smtClean="0"/>
              <a:t>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063958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633108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114738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007905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469834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269F3-9B99-7849-947A-9C397A59C576}" type="datetimeFigureOut">
              <a:rPr lang="en-US" smtClean="0"/>
              <a:t>11/8/2019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B06447-03BD-F542-A7DA-8EA16064ABD3}" type="slidenum">
              <a:rPr lang="en-US" smtClean="0"/>
              <a:t>‹#›</a:t>
            </a:fld>
            <a:endParaRPr lang="en-US"/>
          </a:p>
        </p:txBody>
      </p:sp>
    </p:spTree>
    <p:extLst>
      <p:ext uri="{BB962C8B-B14F-4D97-AF65-F5344CB8AC3E}">
        <p14:creationId xmlns:p14="http://schemas.microsoft.com/office/powerpoint/2010/main" val="137806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67" y="41441"/>
            <a:ext cx="12192000" cy="6858000"/>
          </a:xfrm>
          <a:prstGeom prst="rect">
            <a:avLst/>
          </a:prstGeom>
        </p:spPr>
      </p:pic>
      <p:sp>
        <p:nvSpPr>
          <p:cNvPr id="4" name="TextBox 3"/>
          <p:cNvSpPr txBox="1"/>
          <p:nvPr/>
        </p:nvSpPr>
        <p:spPr>
          <a:xfrm>
            <a:off x="5259396" y="960503"/>
            <a:ext cx="8032652" cy="523220"/>
          </a:xfrm>
          <a:prstGeom prst="rect">
            <a:avLst/>
          </a:prstGeom>
          <a:noFill/>
        </p:spPr>
        <p:txBody>
          <a:bodyPr wrap="square" rtlCol="0">
            <a:spAutoFit/>
          </a:bodyPr>
          <a:lstStyle/>
          <a:p>
            <a:r>
              <a:rPr lang="en-US" sz="2800" b="1" dirty="0">
                <a:solidFill>
                  <a:schemeClr val="tx1">
                    <a:lumMod val="75000"/>
                    <a:lumOff val="25000"/>
                  </a:schemeClr>
                </a:solidFill>
                <a:effectLst>
                  <a:outerShdw blurRad="38100" dist="38100" dir="2700000" algn="tl">
                    <a:srgbClr val="000000">
                      <a:alpha val="43137"/>
                    </a:srgbClr>
                  </a:outerShdw>
                </a:effectLst>
                <a:latin typeface="Optima" charset="0"/>
                <a:ea typeface="Optima" charset="0"/>
                <a:cs typeface="Optima" charset="0"/>
              </a:rPr>
              <a:t>TECHNICAL WORKING GROUP</a:t>
            </a:r>
          </a:p>
        </p:txBody>
      </p:sp>
      <p:sp>
        <p:nvSpPr>
          <p:cNvPr id="5" name="TextBox 4"/>
          <p:cNvSpPr txBox="1"/>
          <p:nvPr/>
        </p:nvSpPr>
        <p:spPr>
          <a:xfrm>
            <a:off x="4979964" y="2054493"/>
            <a:ext cx="5700156" cy="600164"/>
          </a:xfrm>
          <a:prstGeom prst="rect">
            <a:avLst/>
          </a:prstGeom>
          <a:noFill/>
        </p:spPr>
        <p:txBody>
          <a:bodyPr wrap="square" rtlCol="0">
            <a:spAutoFit/>
          </a:bodyPr>
          <a:lstStyle/>
          <a:p>
            <a:r>
              <a:rPr lang="en-US" sz="3200" dirty="0">
                <a:solidFill>
                  <a:schemeClr val="tx1">
                    <a:lumMod val="75000"/>
                    <a:lumOff val="25000"/>
                  </a:schemeClr>
                </a:solidFill>
                <a:latin typeface="Optima" charset="0"/>
                <a:ea typeface="Optima" charset="0"/>
                <a:cs typeface="Optima" charset="0"/>
              </a:rPr>
              <a:t>Mr. Andi Rusandi</a:t>
            </a:r>
          </a:p>
        </p:txBody>
      </p:sp>
      <p:pic>
        <p:nvPicPr>
          <p:cNvPr id="7" name="Picture 6">
            <a:extLst>
              <a:ext uri="{FF2B5EF4-FFF2-40B4-BE49-F238E27FC236}">
                <a16:creationId xmlns:a16="http://schemas.microsoft.com/office/drawing/2014/main" id="{E0A10EF3-DD36-44CD-93FF-3B017AD8CD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3655" y="21888"/>
            <a:ext cx="2080028" cy="881350"/>
          </a:xfrm>
          <a:prstGeom prst="rect">
            <a:avLst/>
          </a:prstGeom>
        </p:spPr>
      </p:pic>
      <p:sp>
        <p:nvSpPr>
          <p:cNvPr id="3" name="Rectangle 2">
            <a:extLst>
              <a:ext uri="{FF2B5EF4-FFF2-40B4-BE49-F238E27FC236}">
                <a16:creationId xmlns:a16="http://schemas.microsoft.com/office/drawing/2014/main" id="{1D27021E-75DF-4ABD-ADFA-48810C55FF54}"/>
              </a:ext>
            </a:extLst>
          </p:cNvPr>
          <p:cNvSpPr/>
          <p:nvPr/>
        </p:nvSpPr>
        <p:spPr>
          <a:xfrm>
            <a:off x="4587942" y="1550649"/>
            <a:ext cx="6822054" cy="646331"/>
          </a:xfrm>
          <a:prstGeom prst="rect">
            <a:avLst/>
          </a:prstGeom>
        </p:spPr>
        <p:txBody>
          <a:bodyPr wrap="square">
            <a:spAutoFit/>
          </a:bodyPr>
          <a:lstStyle/>
          <a:p>
            <a:pPr algn="ctr"/>
            <a:r>
              <a:rPr lang="en-ID" dirty="0">
                <a:effectLst>
                  <a:outerShdw blurRad="38100" dist="38100" dir="2700000" algn="tl">
                    <a:srgbClr val="000000">
                      <a:alpha val="43137"/>
                    </a:srgbClr>
                  </a:outerShdw>
                </a:effectLst>
              </a:rPr>
              <a:t>SESSION 10.3 : MARINE PROTECTED AREAS (MPA) TECHNICAL WORKING GROUP</a:t>
            </a:r>
          </a:p>
        </p:txBody>
      </p:sp>
      <p:sp>
        <p:nvSpPr>
          <p:cNvPr id="10" name="Rectangle 9">
            <a:extLst>
              <a:ext uri="{FF2B5EF4-FFF2-40B4-BE49-F238E27FC236}">
                <a16:creationId xmlns:a16="http://schemas.microsoft.com/office/drawing/2014/main" id="{D84624DE-5ABF-4A61-9AAF-97109AEB1BDF}"/>
              </a:ext>
            </a:extLst>
          </p:cNvPr>
          <p:cNvSpPr/>
          <p:nvPr/>
        </p:nvSpPr>
        <p:spPr>
          <a:xfrm>
            <a:off x="4939085" y="2700824"/>
            <a:ext cx="4025717" cy="369332"/>
          </a:xfrm>
          <a:prstGeom prst="rect">
            <a:avLst/>
          </a:prstGeom>
        </p:spPr>
        <p:txBody>
          <a:bodyPr wrap="none">
            <a:spAutoFit/>
          </a:bodyPr>
          <a:lstStyle/>
          <a:p>
            <a:r>
              <a:rPr lang="en-ID" dirty="0">
                <a:effectLst>
                  <a:outerShdw blurRad="38100" dist="38100" dir="2700000" algn="tl">
                    <a:srgbClr val="000000">
                      <a:alpha val="43137"/>
                    </a:srgbClr>
                  </a:outerShdw>
                </a:effectLst>
              </a:rPr>
              <a:t>Chair of  CTI-CFF MPA WORKING GROUP</a:t>
            </a:r>
          </a:p>
        </p:txBody>
      </p:sp>
    </p:spTree>
    <p:extLst>
      <p:ext uri="{BB962C8B-B14F-4D97-AF65-F5344CB8AC3E}">
        <p14:creationId xmlns:p14="http://schemas.microsoft.com/office/powerpoint/2010/main" val="2339917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2">
            <a:extLst>
              <a:ext uri="{FF2B5EF4-FFF2-40B4-BE49-F238E27FC236}">
                <a16:creationId xmlns:a16="http://schemas.microsoft.com/office/drawing/2014/main" id="{8C1D71FC-A636-435F-9834-EB6D0304D5AC}"/>
              </a:ext>
            </a:extLst>
          </p:cNvPr>
          <p:cNvSpPr>
            <a:spLocks noGrp="1"/>
          </p:cNvSpPr>
          <p:nvPr>
            <p:ph type="title"/>
          </p:nvPr>
        </p:nvSpPr>
        <p:spPr>
          <a:xfrm>
            <a:off x="386862" y="-2523"/>
            <a:ext cx="10515600" cy="1325563"/>
          </a:xfrm>
        </p:spPr>
        <p:txBody>
          <a:bodyPr>
            <a:normAutofit/>
          </a:bodyPr>
          <a:lstStyle/>
          <a:p>
            <a:r>
              <a:rPr lang="en-ID" sz="3200" b="1" dirty="0">
                <a:latin typeface="Arial" panose="020B0604020202020204" pitchFamily="34" charset="0"/>
                <a:cs typeface="Arial" panose="020B0604020202020204" pitchFamily="34" charset="0"/>
              </a:rPr>
              <a:t>Meeting outline</a:t>
            </a:r>
          </a:p>
        </p:txBody>
      </p:sp>
      <p:sp>
        <p:nvSpPr>
          <p:cNvPr id="7" name="Title 1">
            <a:extLst>
              <a:ext uri="{FF2B5EF4-FFF2-40B4-BE49-F238E27FC236}">
                <a16:creationId xmlns:a16="http://schemas.microsoft.com/office/drawing/2014/main" id="{C77ADAD0-F206-467C-A400-D7A4FA46D679}"/>
              </a:ext>
            </a:extLst>
          </p:cNvPr>
          <p:cNvSpPr txBox="1">
            <a:spLocks noGrp="1"/>
          </p:cNvSpPr>
          <p:nvPr>
            <p:ph idx="1"/>
          </p:nvPr>
        </p:nvSpPr>
        <p:spPr>
          <a:xfrm>
            <a:off x="433321" y="1231303"/>
            <a:ext cx="10064262" cy="4844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00000"/>
              </a:lnSpc>
              <a:spcAft>
                <a:spcPts val="500"/>
              </a:spcAft>
              <a:buFont typeface="+mj-lt"/>
              <a:buAutoNum type="arabicPeriod"/>
              <a:tabLst>
                <a:tab pos="720725" algn="l"/>
                <a:tab pos="1076325" algn="l"/>
              </a:tabLst>
            </a:pPr>
            <a:r>
              <a:rPr lang="en-ID" sz="2000" dirty="0">
                <a:latin typeface="Arial" panose="020B0604020202020204" pitchFamily="34" charset="0"/>
                <a:ea typeface="Open Sans" panose="020B0606030504020204" pitchFamily="34" charset="0"/>
                <a:cs typeface="Arial" panose="020B0604020202020204" pitchFamily="34" charset="0"/>
              </a:rPr>
              <a:t>Focal point of MPA  Working Group </a:t>
            </a:r>
          </a:p>
          <a:p>
            <a:pPr marL="457200" indent="-457200">
              <a:lnSpc>
                <a:spcPct val="100000"/>
              </a:lnSpc>
              <a:spcAft>
                <a:spcPts val="500"/>
              </a:spcAft>
              <a:buFont typeface="+mj-lt"/>
              <a:buAutoNum type="arabicPeriod"/>
              <a:tabLst>
                <a:tab pos="720725" algn="l"/>
                <a:tab pos="1076325" algn="l"/>
              </a:tabLst>
            </a:pPr>
            <a:r>
              <a:rPr lang="en-ID" sz="2000" dirty="0">
                <a:latin typeface="Arial" panose="020B0604020202020204" pitchFamily="34" charset="0"/>
                <a:ea typeface="Open Sans" panose="020B0606030504020204" pitchFamily="34" charset="0"/>
                <a:cs typeface="Arial" panose="020B0604020202020204" pitchFamily="34" charset="0"/>
              </a:rPr>
              <a:t>Update Numbers and Area of MPA in The Coral Triangle</a:t>
            </a:r>
          </a:p>
          <a:p>
            <a:pPr marL="457200" indent="-457200">
              <a:lnSpc>
                <a:spcPct val="100000"/>
              </a:lnSpc>
              <a:spcAft>
                <a:spcPts val="500"/>
              </a:spcAft>
              <a:buFont typeface="+mj-lt"/>
              <a:buAutoNum type="arabicPeriod"/>
              <a:tabLst>
                <a:tab pos="720725" algn="l"/>
                <a:tab pos="1076325" algn="l"/>
              </a:tabLst>
            </a:pPr>
            <a:r>
              <a:rPr lang="en-ID" sz="2000" dirty="0">
                <a:latin typeface="Arial" panose="020B0604020202020204" pitchFamily="34" charset="0"/>
                <a:ea typeface="Open Sans" panose="020B0606030504020204" pitchFamily="34" charset="0"/>
                <a:cs typeface="Arial" panose="020B0604020202020204" pitchFamily="34" charset="0"/>
              </a:rPr>
              <a:t>Status of Workplan for 2019 </a:t>
            </a:r>
          </a:p>
          <a:p>
            <a:pPr marL="457200" indent="-457200">
              <a:lnSpc>
                <a:spcPct val="100000"/>
              </a:lnSpc>
              <a:spcAft>
                <a:spcPts val="500"/>
              </a:spcAft>
              <a:buFont typeface="+mj-lt"/>
              <a:buAutoNum type="arabicPeriod"/>
              <a:tabLst>
                <a:tab pos="720725" algn="l"/>
                <a:tab pos="1076325" algn="l"/>
              </a:tabLst>
            </a:pPr>
            <a:r>
              <a:rPr lang="en-US" sz="2000" dirty="0">
                <a:latin typeface="Arial" panose="020B0604020202020204" pitchFamily="34" charset="0"/>
                <a:cs typeface="Arial" panose="020B0604020202020204" pitchFamily="34" charset="0"/>
              </a:rPr>
              <a:t>Update and Deliberation of SOM-14 Decisions</a:t>
            </a:r>
          </a:p>
          <a:p>
            <a:pPr marL="457200" indent="-457200">
              <a:lnSpc>
                <a:spcPct val="100000"/>
              </a:lnSpc>
              <a:spcAft>
                <a:spcPts val="500"/>
              </a:spcAft>
              <a:buFont typeface="+mj-lt"/>
              <a:buAutoNum type="arabicPeriod"/>
              <a:tabLst>
                <a:tab pos="720725" algn="l"/>
                <a:tab pos="1076325" algn="l"/>
              </a:tabLst>
            </a:pPr>
            <a:r>
              <a:rPr lang="en-ID" sz="2000" dirty="0">
                <a:latin typeface="Arial" panose="020B0604020202020204" pitchFamily="34" charset="0"/>
                <a:ea typeface="Open Sans" panose="020B0606030504020204" pitchFamily="34" charset="0"/>
                <a:cs typeface="Arial" panose="020B0604020202020204" pitchFamily="34" charset="0"/>
              </a:rPr>
              <a:t>Proposed MPA workplan for 2020</a:t>
            </a:r>
          </a:p>
          <a:p>
            <a:pPr marL="457200" indent="-457200">
              <a:lnSpc>
                <a:spcPct val="100000"/>
              </a:lnSpc>
              <a:spcAft>
                <a:spcPts val="500"/>
              </a:spcAft>
              <a:buFont typeface="+mj-lt"/>
              <a:buAutoNum type="arabicPeriod"/>
              <a:tabLst>
                <a:tab pos="720725" algn="l"/>
                <a:tab pos="1076325" algn="l"/>
              </a:tabLst>
            </a:pPr>
            <a:r>
              <a:rPr lang="en-PH" sz="2000" dirty="0">
                <a:latin typeface="Arial" panose="020B0604020202020204" pitchFamily="34" charset="0"/>
                <a:ea typeface="Open Sans" panose="020B0606030504020204" pitchFamily="34" charset="0"/>
                <a:cs typeface="Arial" panose="020B0604020202020204" pitchFamily="34" charset="0"/>
              </a:rPr>
              <a:t>Agreement on SOM-15 recommendations</a:t>
            </a:r>
            <a:endParaRPr lang="en-ID" sz="2000" dirty="0">
              <a:latin typeface="Arial" panose="020B0604020202020204" pitchFamily="34" charset="0"/>
              <a:ea typeface="Open Sans" panose="020B0606030504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E2A0A86E-2D5C-422A-A48C-8B845A953D2F}"/>
              </a:ext>
            </a:extLst>
          </p:cNvPr>
          <p:cNvCxnSpPr>
            <a:cxnSpLocks/>
          </p:cNvCxnSpPr>
          <p:nvPr/>
        </p:nvCxnSpPr>
        <p:spPr>
          <a:xfrm>
            <a:off x="386862" y="967351"/>
            <a:ext cx="10110721" cy="0"/>
          </a:xfrm>
          <a:prstGeom prst="line">
            <a:avLst/>
          </a:prstGeom>
          <a:ln w="28575">
            <a:solidFill>
              <a:srgbClr val="186F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055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5" name="Content Placeholder 3">
            <a:extLst>
              <a:ext uri="{FF2B5EF4-FFF2-40B4-BE49-F238E27FC236}">
                <a16:creationId xmlns:a16="http://schemas.microsoft.com/office/drawing/2014/main" id="{0BD9BAB3-4076-4BB2-8819-64014882CEBB}"/>
              </a:ext>
            </a:extLst>
          </p:cNvPr>
          <p:cNvGraphicFramePr>
            <a:graphicFrameLocks noGrp="1"/>
          </p:cNvGraphicFramePr>
          <p:nvPr>
            <p:ph idx="1"/>
            <p:extLst>
              <p:ext uri="{D42A27DB-BD31-4B8C-83A1-F6EECF244321}">
                <p14:modId xmlns:p14="http://schemas.microsoft.com/office/powerpoint/2010/main" val="304109529"/>
              </p:ext>
            </p:extLst>
          </p:nvPr>
        </p:nvGraphicFramePr>
        <p:xfrm>
          <a:off x="705674" y="936311"/>
          <a:ext cx="10140513" cy="5166504"/>
        </p:xfrm>
        <a:graphic>
          <a:graphicData uri="http://schemas.openxmlformats.org/drawingml/2006/table">
            <a:tbl>
              <a:tblPr firstRow="1" bandRow="1">
                <a:tableStyleId>{93296810-A885-4BE3-A3E7-6D5BEEA58F35}</a:tableStyleId>
              </a:tblPr>
              <a:tblGrid>
                <a:gridCol w="3205144">
                  <a:extLst>
                    <a:ext uri="{9D8B030D-6E8A-4147-A177-3AD203B41FA5}">
                      <a16:colId xmlns:a16="http://schemas.microsoft.com/office/drawing/2014/main" val="20000"/>
                    </a:ext>
                  </a:extLst>
                </a:gridCol>
                <a:gridCol w="6935369">
                  <a:extLst>
                    <a:ext uri="{9D8B030D-6E8A-4147-A177-3AD203B41FA5}">
                      <a16:colId xmlns:a16="http://schemas.microsoft.com/office/drawing/2014/main" val="20001"/>
                    </a:ext>
                  </a:extLst>
                </a:gridCol>
              </a:tblGrid>
              <a:tr h="305520">
                <a:tc>
                  <a:txBody>
                    <a:bodyPr/>
                    <a:lstStyle/>
                    <a:p>
                      <a:pPr algn="ctr" fontAlgn="ctr"/>
                      <a:r>
                        <a:rPr lang="en-ID" sz="1600" b="1" i="0" u="none" strike="noStrike" dirty="0">
                          <a:solidFill>
                            <a:srgbClr val="000000"/>
                          </a:solidFill>
                          <a:effectLst/>
                          <a:latin typeface="Arial" panose="020B0604020202020204" pitchFamily="34" charset="0"/>
                        </a:rPr>
                        <a:t> Country</a:t>
                      </a:r>
                    </a:p>
                  </a:txBody>
                  <a:tcPr marL="9525" marR="9525" marT="9525" marB="0" anchor="ctr"/>
                </a:tc>
                <a:tc>
                  <a:txBody>
                    <a:bodyPr/>
                    <a:lstStyle/>
                    <a:p>
                      <a:pPr algn="ctr" fontAlgn="ctr"/>
                      <a:r>
                        <a:rPr lang="en-ID" sz="1600" b="1" i="0" u="none" strike="noStrike" dirty="0">
                          <a:solidFill>
                            <a:srgbClr val="000000"/>
                          </a:solidFill>
                          <a:effectLst/>
                          <a:latin typeface="Arial" panose="020B0604020202020204" pitchFamily="34" charset="0"/>
                        </a:rPr>
                        <a:t> Focal Point</a:t>
                      </a:r>
                    </a:p>
                  </a:txBody>
                  <a:tcPr marL="9525" marR="9525" marT="9525" marB="0" anchor="ctr"/>
                </a:tc>
                <a:extLst>
                  <a:ext uri="{0D108BD9-81ED-4DB2-BD59-A6C34878D82A}">
                    <a16:rowId xmlns:a16="http://schemas.microsoft.com/office/drawing/2014/main" val="10000"/>
                  </a:ext>
                </a:extLst>
              </a:tr>
              <a:tr h="662011">
                <a:tc>
                  <a:txBody>
                    <a:bodyPr/>
                    <a:lstStyle/>
                    <a:p>
                      <a:pPr algn="l" fontAlgn="ctr"/>
                      <a:r>
                        <a:rPr lang="en-ID" sz="1600" b="1" i="0" u="none" strike="noStrike" dirty="0">
                          <a:solidFill>
                            <a:srgbClr val="000000"/>
                          </a:solidFill>
                          <a:effectLst/>
                          <a:latin typeface="Arial" panose="020B0604020202020204" pitchFamily="34" charset="0"/>
                        </a:rPr>
                        <a:t> Indonesia (Chair)</a:t>
                      </a:r>
                    </a:p>
                  </a:txBody>
                  <a:tcPr marL="9525" marR="9525" marT="9525" marB="0" anchor="ctr"/>
                </a:tc>
                <a:tc>
                  <a:txBody>
                    <a:bodyPr/>
                    <a:lstStyle/>
                    <a:p>
                      <a:pPr algn="l" fontAlgn="ctr"/>
                      <a:r>
                        <a:rPr lang="en-ID" sz="1600" b="0" i="0" u="none" strike="noStrike" dirty="0">
                          <a:solidFill>
                            <a:srgbClr val="000000"/>
                          </a:solidFill>
                          <a:effectLst/>
                          <a:latin typeface="Arial" panose="020B0604020202020204" pitchFamily="34" charset="0"/>
                        </a:rPr>
                        <a:t>Mr. Andi </a:t>
                      </a:r>
                      <a:r>
                        <a:rPr lang="en-ID" sz="1600" b="0" i="0" u="none" strike="noStrike" dirty="0" err="1">
                          <a:solidFill>
                            <a:srgbClr val="000000"/>
                          </a:solidFill>
                          <a:effectLst/>
                          <a:latin typeface="Arial" panose="020B0604020202020204" pitchFamily="34" charset="0"/>
                        </a:rPr>
                        <a:t>Rusandi</a:t>
                      </a:r>
                      <a:r>
                        <a:rPr lang="en-ID" sz="1600" b="0" i="0" u="none" strike="noStrike" dirty="0">
                          <a:solidFill>
                            <a:srgbClr val="000000"/>
                          </a:solidFill>
                          <a:effectLst/>
                          <a:latin typeface="Arial" panose="020B0604020202020204" pitchFamily="34" charset="0"/>
                        </a:rPr>
                        <a:t>, Director for Marine Conservation and Biodiversity </a:t>
                      </a:r>
                    </a:p>
                    <a:p>
                      <a:pPr algn="l" fontAlgn="ctr"/>
                      <a:r>
                        <a:rPr lang="en-ID" sz="1600" b="0" i="0" u="none" strike="noStrike" dirty="0">
                          <a:solidFill>
                            <a:srgbClr val="000000"/>
                          </a:solidFill>
                          <a:effectLst/>
                          <a:latin typeface="Arial" panose="020B0604020202020204" pitchFamily="34" charset="0"/>
                        </a:rPr>
                        <a:t>Ministry of Marine Affairs and Fisheries                                                                                              </a:t>
                      </a:r>
                    </a:p>
                    <a:p>
                      <a:pPr algn="l" fontAlgn="ctr"/>
                      <a:r>
                        <a:rPr lang="en-ID" sz="1600" b="0" i="0" u="none" strike="noStrike" dirty="0">
                          <a:solidFill>
                            <a:srgbClr val="000000"/>
                          </a:solidFill>
                          <a:effectLst/>
                          <a:latin typeface="Arial" panose="020B0604020202020204" pitchFamily="34" charset="0"/>
                        </a:rPr>
                        <a:t>Mr. </a:t>
                      </a:r>
                      <a:r>
                        <a:rPr lang="en-ID" sz="1600" b="0" i="0" u="none" strike="noStrike" dirty="0" err="1">
                          <a:solidFill>
                            <a:srgbClr val="000000"/>
                          </a:solidFill>
                          <a:effectLst/>
                          <a:latin typeface="Arial" panose="020B0604020202020204" pitchFamily="34" charset="0"/>
                        </a:rPr>
                        <a:t>Amehr</a:t>
                      </a:r>
                      <a:r>
                        <a:rPr lang="en-ID" sz="1600" b="0" i="0" u="none" strike="noStrike" dirty="0">
                          <a:solidFill>
                            <a:srgbClr val="000000"/>
                          </a:solidFill>
                          <a:effectLst/>
                          <a:latin typeface="Arial" panose="020B0604020202020204" pitchFamily="34" charset="0"/>
                        </a:rPr>
                        <a:t> Hakim, Deputy Director for Marine Protected Areas Designation</a:t>
                      </a:r>
                    </a:p>
                  </a:txBody>
                  <a:tcPr marL="9525" marR="9525" marT="9525" marB="0" anchor="ctr"/>
                </a:tc>
                <a:extLst>
                  <a:ext uri="{0D108BD9-81ED-4DB2-BD59-A6C34878D82A}">
                    <a16:rowId xmlns:a16="http://schemas.microsoft.com/office/drawing/2014/main" val="10001"/>
                  </a:ext>
                </a:extLst>
              </a:tr>
              <a:tr h="518688">
                <a:tc>
                  <a:txBody>
                    <a:bodyPr/>
                    <a:lstStyle/>
                    <a:p>
                      <a:pPr algn="l" fontAlgn="ctr"/>
                      <a:r>
                        <a:rPr lang="en-ID" sz="1600" b="0" i="0" u="none" strike="noStrike" dirty="0">
                          <a:solidFill>
                            <a:srgbClr val="000000"/>
                          </a:solidFill>
                          <a:effectLst/>
                          <a:latin typeface="Arial" panose="020B0604020202020204" pitchFamily="34" charset="0"/>
                        </a:rPr>
                        <a:t> Malaysia</a:t>
                      </a:r>
                    </a:p>
                  </a:txBody>
                  <a:tcPr marL="9525" marR="9525" marT="9525" marB="0" anchor="ctr"/>
                </a:tc>
                <a:tc>
                  <a:txBody>
                    <a:bodyPr/>
                    <a:lstStyle/>
                    <a:p>
                      <a:pPr algn="l" fontAlgn="ctr"/>
                      <a:r>
                        <a:rPr lang="en-ID" sz="1600" b="0" i="0" u="none" strike="noStrike" dirty="0">
                          <a:solidFill>
                            <a:srgbClr val="000000"/>
                          </a:solidFill>
                          <a:effectLst/>
                          <a:latin typeface="Arial" panose="020B0604020202020204" pitchFamily="34" charset="0"/>
                        </a:rPr>
                        <a:t>Ms. </a:t>
                      </a:r>
                      <a:r>
                        <a:rPr lang="en-ID" sz="1600" b="0" i="0" u="none" strike="noStrike" dirty="0" err="1">
                          <a:solidFill>
                            <a:srgbClr val="000000"/>
                          </a:solidFill>
                          <a:effectLst/>
                          <a:latin typeface="Arial" panose="020B0604020202020204" pitchFamily="34" charset="0"/>
                        </a:rPr>
                        <a:t>Rimi</a:t>
                      </a:r>
                      <a:r>
                        <a:rPr lang="en-ID" sz="1600" b="0" i="0" u="none" strike="noStrike" dirty="0">
                          <a:solidFill>
                            <a:srgbClr val="000000"/>
                          </a:solidFill>
                          <a:effectLst/>
                          <a:latin typeface="Arial" panose="020B0604020202020204" pitchFamily="34" charset="0"/>
                        </a:rPr>
                        <a:t> </a:t>
                      </a:r>
                      <a:r>
                        <a:rPr lang="en-ID" sz="1600" b="0" i="0" u="none" strike="noStrike" dirty="0" err="1">
                          <a:solidFill>
                            <a:srgbClr val="000000"/>
                          </a:solidFill>
                          <a:effectLst/>
                          <a:latin typeface="Arial" panose="020B0604020202020204" pitchFamily="34" charset="0"/>
                        </a:rPr>
                        <a:t>Repin</a:t>
                      </a:r>
                      <a:r>
                        <a:rPr lang="en-ID" sz="1600" b="0" i="0" u="none" strike="noStrike" dirty="0">
                          <a:solidFill>
                            <a:srgbClr val="000000"/>
                          </a:solidFill>
                          <a:effectLst/>
                          <a:latin typeface="Arial" panose="020B0604020202020204" pitchFamily="34" charset="0"/>
                        </a:rPr>
                        <a:t>, Assistant Director of Research and Education Division,</a:t>
                      </a:r>
                      <a:r>
                        <a:rPr lang="en-ID" sz="1600" b="0" i="0" u="none" strike="noStrike" baseline="0" dirty="0">
                          <a:solidFill>
                            <a:srgbClr val="000000"/>
                          </a:solidFill>
                          <a:effectLst/>
                          <a:latin typeface="Arial" panose="020B0604020202020204" pitchFamily="34" charset="0"/>
                        </a:rPr>
                        <a:t> </a:t>
                      </a:r>
                      <a:r>
                        <a:rPr lang="en-ID" sz="1600" b="0" i="0" u="none" strike="noStrike" dirty="0">
                          <a:solidFill>
                            <a:srgbClr val="000000"/>
                          </a:solidFill>
                          <a:effectLst/>
                          <a:latin typeface="Arial" panose="020B0604020202020204" pitchFamily="34" charset="0"/>
                        </a:rPr>
                        <a:t>Sabah Parks                                                                                          Alternate Focal Point:  Mr. Adam Malik bin </a:t>
                      </a:r>
                      <a:r>
                        <a:rPr lang="en-ID" sz="1600" b="0" i="0" u="none" strike="noStrike" dirty="0" err="1">
                          <a:solidFill>
                            <a:srgbClr val="000000"/>
                          </a:solidFill>
                          <a:effectLst/>
                          <a:latin typeface="Arial" panose="020B0604020202020204" pitchFamily="34" charset="0"/>
                        </a:rPr>
                        <a:t>Masidi</a:t>
                      </a:r>
                      <a:endParaRPr lang="en-ID" sz="16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0002"/>
                  </a:ext>
                </a:extLst>
              </a:tr>
              <a:tr h="648424">
                <a:tc>
                  <a:txBody>
                    <a:bodyPr/>
                    <a:lstStyle/>
                    <a:p>
                      <a:pPr algn="l" fontAlgn="ctr"/>
                      <a:r>
                        <a:rPr lang="en-ID" sz="1600" b="0" i="0" u="none" strike="noStrike" dirty="0">
                          <a:solidFill>
                            <a:srgbClr val="000000"/>
                          </a:solidFill>
                          <a:effectLst/>
                          <a:latin typeface="Arial" panose="020B0604020202020204" pitchFamily="34" charset="0"/>
                        </a:rPr>
                        <a:t> Papua New Guinea</a:t>
                      </a:r>
                    </a:p>
                  </a:txBody>
                  <a:tcPr marL="9525" marR="9525" marT="9525" marB="0" anchor="ctr"/>
                </a:tc>
                <a:tc>
                  <a:txBody>
                    <a:bodyPr/>
                    <a:lstStyle/>
                    <a:p>
                      <a:pPr algn="l" fontAlgn="ctr"/>
                      <a:r>
                        <a:rPr lang="en-ID" sz="1600" b="0" i="0" u="none" strike="noStrike" dirty="0">
                          <a:solidFill>
                            <a:srgbClr val="000000"/>
                          </a:solidFill>
                          <a:effectLst/>
                          <a:latin typeface="Arial" panose="020B0604020202020204" pitchFamily="34" charset="0"/>
                        </a:rPr>
                        <a:t>Ms. Yvonne </a:t>
                      </a:r>
                      <a:r>
                        <a:rPr lang="en-ID" sz="1600" b="0" i="0" u="none" strike="noStrike" dirty="0" err="1">
                          <a:solidFill>
                            <a:srgbClr val="000000"/>
                          </a:solidFill>
                          <a:effectLst/>
                          <a:latin typeface="Arial" panose="020B0604020202020204" pitchFamily="34" charset="0"/>
                        </a:rPr>
                        <a:t>Tio</a:t>
                      </a:r>
                      <a:r>
                        <a:rPr lang="en-ID" sz="1600" b="0" i="0" u="none" strike="noStrike" dirty="0">
                          <a:solidFill>
                            <a:srgbClr val="000000"/>
                          </a:solidFill>
                          <a:effectLst/>
                          <a:latin typeface="Arial" panose="020B0604020202020204" pitchFamily="34" charset="0"/>
                        </a:rPr>
                        <a:t>, Executive Manageress Marine,</a:t>
                      </a:r>
                      <a:r>
                        <a:rPr lang="en-ID" sz="1600" b="0" i="0" u="none" strike="noStrike" baseline="0" dirty="0">
                          <a:solidFill>
                            <a:srgbClr val="000000"/>
                          </a:solidFill>
                          <a:effectLst/>
                          <a:latin typeface="Arial" panose="020B0604020202020204" pitchFamily="34" charset="0"/>
                        </a:rPr>
                        <a:t> SMED CEPA </a:t>
                      </a:r>
                      <a:endParaRPr lang="en-ID" sz="1600" b="0" i="0" u="none" strike="noStrike" dirty="0">
                        <a:solidFill>
                          <a:srgbClr val="000000"/>
                        </a:solidFill>
                        <a:effectLst/>
                        <a:latin typeface="Arial" panose="020B0604020202020204" pitchFamily="34" charset="0"/>
                      </a:endParaRPr>
                    </a:p>
                    <a:p>
                      <a:pPr algn="l" fontAlgn="ctr"/>
                      <a:r>
                        <a:rPr lang="en-ID" sz="1600" b="0" i="0" u="none" strike="noStrike" dirty="0">
                          <a:solidFill>
                            <a:srgbClr val="000000"/>
                          </a:solidFill>
                          <a:effectLst/>
                          <a:latin typeface="Arial" panose="020B0604020202020204" pitchFamily="34" charset="0"/>
                        </a:rPr>
                        <a:t>Alternate focal Point: Mr.</a:t>
                      </a:r>
                      <a:r>
                        <a:rPr lang="en-ID" sz="1600" b="0" i="0" u="none" strike="noStrike" baseline="0" dirty="0">
                          <a:solidFill>
                            <a:srgbClr val="000000"/>
                          </a:solidFill>
                          <a:effectLst/>
                          <a:latin typeface="Arial" panose="020B0604020202020204" pitchFamily="34" charset="0"/>
                        </a:rPr>
                        <a:t> Bernard </a:t>
                      </a:r>
                      <a:r>
                        <a:rPr lang="en-ID" sz="1600" b="0" i="0" u="none" strike="noStrike" baseline="0" dirty="0" err="1">
                          <a:solidFill>
                            <a:srgbClr val="000000"/>
                          </a:solidFill>
                          <a:effectLst/>
                          <a:latin typeface="Arial" panose="020B0604020202020204" pitchFamily="34" charset="0"/>
                        </a:rPr>
                        <a:t>Kombeng</a:t>
                      </a:r>
                      <a:r>
                        <a:rPr lang="en-ID" sz="1600" b="0" i="0" u="none" strike="noStrike" baseline="0" dirty="0">
                          <a:solidFill>
                            <a:srgbClr val="000000"/>
                          </a:solidFill>
                          <a:effectLst/>
                          <a:latin typeface="Arial" panose="020B0604020202020204" pitchFamily="34" charset="0"/>
                        </a:rPr>
                        <a:t> </a:t>
                      </a:r>
                      <a:r>
                        <a:rPr lang="en-ID" sz="1600" b="0" i="0" u="none" strike="noStrike" baseline="0" dirty="0" err="1">
                          <a:solidFill>
                            <a:srgbClr val="000000"/>
                          </a:solidFill>
                          <a:effectLst/>
                          <a:latin typeface="Arial" panose="020B0604020202020204" pitchFamily="34" charset="0"/>
                        </a:rPr>
                        <a:t>Suruman</a:t>
                      </a:r>
                      <a:endParaRPr lang="en-ID" sz="16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0003"/>
                  </a:ext>
                </a:extLst>
              </a:tr>
              <a:tr h="516860">
                <a:tc>
                  <a:txBody>
                    <a:bodyPr/>
                    <a:lstStyle/>
                    <a:p>
                      <a:pPr algn="l" fontAlgn="ctr"/>
                      <a:r>
                        <a:rPr lang="en-ID" sz="1600" b="0" i="0" u="none" strike="noStrike" dirty="0">
                          <a:solidFill>
                            <a:srgbClr val="000000"/>
                          </a:solidFill>
                          <a:effectLst/>
                          <a:latin typeface="Arial" panose="020B0604020202020204" pitchFamily="34" charset="0"/>
                        </a:rPr>
                        <a:t> Philippines</a:t>
                      </a:r>
                    </a:p>
                  </a:txBody>
                  <a:tcPr marL="9525" marR="9525" marT="9525" marB="0" anchor="ctr"/>
                </a:tc>
                <a:tc>
                  <a:txBody>
                    <a:bodyPr/>
                    <a:lstStyle/>
                    <a:p>
                      <a:pPr algn="l" fontAlgn="ctr"/>
                      <a:r>
                        <a:rPr lang="en-ID" sz="1600" b="0" i="0" u="none" strike="noStrike" dirty="0" err="1">
                          <a:solidFill>
                            <a:srgbClr val="000000"/>
                          </a:solidFill>
                          <a:effectLst/>
                          <a:latin typeface="Arial" panose="020B0604020202020204" pitchFamily="34" charset="0"/>
                        </a:rPr>
                        <a:t>Asec</a:t>
                      </a:r>
                      <a:r>
                        <a:rPr lang="en-ID" sz="1600" b="0" i="0" u="none" strike="noStrike" baseline="0" dirty="0">
                          <a:solidFill>
                            <a:srgbClr val="000000"/>
                          </a:solidFill>
                          <a:effectLst/>
                          <a:latin typeface="Arial" panose="020B0604020202020204" pitchFamily="34" charset="0"/>
                        </a:rPr>
                        <a:t> Ricardo L. Calderon, </a:t>
                      </a:r>
                      <a:r>
                        <a:rPr lang="en-ID" sz="1600" b="0" i="0" u="none" strike="noStrike" dirty="0">
                          <a:solidFill>
                            <a:srgbClr val="000000"/>
                          </a:solidFill>
                          <a:effectLst/>
                          <a:latin typeface="Arial" panose="020B0604020202020204" pitchFamily="34" charset="0"/>
                        </a:rPr>
                        <a:t>Director of the Biodiversity Management Bureau Department of Environment and Natural Resources</a:t>
                      </a:r>
                    </a:p>
                  </a:txBody>
                  <a:tcPr marL="9525" marR="9525" marT="9525" marB="0" anchor="ctr"/>
                </a:tc>
                <a:extLst>
                  <a:ext uri="{0D108BD9-81ED-4DB2-BD59-A6C34878D82A}">
                    <a16:rowId xmlns:a16="http://schemas.microsoft.com/office/drawing/2014/main" val="10004"/>
                  </a:ext>
                </a:extLst>
              </a:tr>
              <a:tr h="535655">
                <a:tc>
                  <a:txBody>
                    <a:bodyPr/>
                    <a:lstStyle/>
                    <a:p>
                      <a:pPr algn="l" fontAlgn="ctr"/>
                      <a:r>
                        <a:rPr lang="en-ID" sz="1600" b="1" i="0" u="none" strike="noStrike" dirty="0">
                          <a:solidFill>
                            <a:srgbClr val="000000"/>
                          </a:solidFill>
                          <a:effectLst/>
                          <a:latin typeface="Arial" panose="020B0604020202020204" pitchFamily="34" charset="0"/>
                        </a:rPr>
                        <a:t> Solomon Islands </a:t>
                      </a:r>
                    </a:p>
                    <a:p>
                      <a:pPr algn="l" fontAlgn="ctr"/>
                      <a:r>
                        <a:rPr lang="en-ID" sz="1600" b="1" i="0" u="none" strike="noStrike" dirty="0">
                          <a:solidFill>
                            <a:srgbClr val="000000"/>
                          </a:solidFill>
                          <a:effectLst/>
                          <a:latin typeface="Arial" panose="020B0604020202020204" pitchFamily="34" charset="0"/>
                        </a:rPr>
                        <a:t> (Co-Chair)</a:t>
                      </a:r>
                    </a:p>
                  </a:txBody>
                  <a:tcPr marL="9525" marR="9525" marT="9525" marB="0" anchor="ctr"/>
                </a:tc>
                <a:tc>
                  <a:txBody>
                    <a:bodyPr/>
                    <a:lstStyle/>
                    <a:p>
                      <a:pPr algn="l" fontAlgn="ctr"/>
                      <a:r>
                        <a:rPr lang="en-ID" sz="1600" b="0" i="0" u="none" strike="noStrike" dirty="0">
                          <a:solidFill>
                            <a:srgbClr val="000000"/>
                          </a:solidFill>
                          <a:effectLst/>
                          <a:latin typeface="Arial" panose="020B0604020202020204" pitchFamily="34" charset="0"/>
                        </a:rPr>
                        <a:t>Mr. Peter </a:t>
                      </a:r>
                      <a:r>
                        <a:rPr lang="en-ID" sz="1600" b="0" i="0" u="none" strike="noStrike" dirty="0" err="1">
                          <a:solidFill>
                            <a:srgbClr val="000000"/>
                          </a:solidFill>
                          <a:effectLst/>
                          <a:latin typeface="Arial" panose="020B0604020202020204" pitchFamily="34" charset="0"/>
                        </a:rPr>
                        <a:t>Kenilorea</a:t>
                      </a:r>
                      <a:r>
                        <a:rPr lang="en-ID" sz="1600" b="0" i="0" u="none" strike="noStrike" dirty="0">
                          <a:solidFill>
                            <a:srgbClr val="000000"/>
                          </a:solidFill>
                          <a:effectLst/>
                          <a:latin typeface="Arial" panose="020B0604020202020204" pitchFamily="34" charset="0"/>
                        </a:rPr>
                        <a:t>, Chief</a:t>
                      </a:r>
                      <a:r>
                        <a:rPr lang="en-ID" sz="1600" b="0" i="0" u="none" strike="noStrike" baseline="0" dirty="0">
                          <a:solidFill>
                            <a:srgbClr val="000000"/>
                          </a:solidFill>
                          <a:effectLst/>
                          <a:latin typeface="Arial" panose="020B0604020202020204" pitchFamily="34" charset="0"/>
                        </a:rPr>
                        <a:t> officer Community Based resource Management Section</a:t>
                      </a:r>
                      <a:r>
                        <a:rPr lang="en-ID" sz="1600" b="0" i="0" u="none" strike="noStrike" dirty="0">
                          <a:solidFill>
                            <a:srgbClr val="000000"/>
                          </a:solidFill>
                          <a:effectLst/>
                          <a:latin typeface="Arial" panose="020B0604020202020204" pitchFamily="34" charset="0"/>
                        </a:rPr>
                        <a:t>, Ministry of Fisheries and Marine Resources</a:t>
                      </a:r>
                    </a:p>
                    <a:p>
                      <a:pPr algn="l" fontAlgn="ctr"/>
                      <a:r>
                        <a:rPr lang="en-ID" sz="1600" b="0" i="0" u="none" strike="noStrike" dirty="0">
                          <a:solidFill>
                            <a:srgbClr val="000000"/>
                          </a:solidFill>
                          <a:effectLst/>
                          <a:latin typeface="Arial" panose="020B0604020202020204" pitchFamily="34" charset="0"/>
                        </a:rPr>
                        <a:t>Alternate: Mr</a:t>
                      </a:r>
                      <a:r>
                        <a:rPr lang="en-ID" sz="1600" b="0" i="0" u="none" strike="noStrike" baseline="0" dirty="0">
                          <a:solidFill>
                            <a:srgbClr val="000000"/>
                          </a:solidFill>
                          <a:effectLst/>
                          <a:latin typeface="Arial" panose="020B0604020202020204" pitchFamily="34" charset="0"/>
                        </a:rPr>
                        <a:t> Trevor Maeda, Principal Conservation Officer, Ministry of Environment, Climate change, Disaster Management and Meteorology</a:t>
                      </a:r>
                      <a:endParaRPr lang="en-ID" sz="16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0005"/>
                  </a:ext>
                </a:extLst>
              </a:tr>
              <a:tr h="502346">
                <a:tc>
                  <a:txBody>
                    <a:bodyPr/>
                    <a:lstStyle/>
                    <a:p>
                      <a:pPr algn="l" fontAlgn="ctr"/>
                      <a:r>
                        <a:rPr lang="en-ID" sz="1600" b="0" i="0" u="none" strike="noStrike" dirty="0">
                          <a:solidFill>
                            <a:srgbClr val="000000"/>
                          </a:solidFill>
                          <a:effectLst/>
                          <a:latin typeface="Arial" panose="020B0604020202020204" pitchFamily="34" charset="0"/>
                        </a:rPr>
                        <a:t> Timor </a:t>
                      </a:r>
                      <a:r>
                        <a:rPr lang="en-ID" sz="1600" b="0" i="0" u="none" strike="noStrike" dirty="0" err="1">
                          <a:solidFill>
                            <a:srgbClr val="000000"/>
                          </a:solidFill>
                          <a:effectLst/>
                          <a:latin typeface="Arial" panose="020B0604020202020204" pitchFamily="34" charset="0"/>
                        </a:rPr>
                        <a:t>Leste</a:t>
                      </a:r>
                      <a:endParaRPr lang="en-ID" sz="16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r>
                        <a:rPr lang="en-ID" sz="1600" b="0" i="0" u="none" strike="noStrike" dirty="0">
                          <a:solidFill>
                            <a:srgbClr val="000000"/>
                          </a:solidFill>
                          <a:effectLst/>
                          <a:latin typeface="Arial" panose="020B0604020202020204" pitchFamily="34" charset="0"/>
                        </a:rPr>
                        <a:t>Mr. Orlando</a:t>
                      </a:r>
                      <a:r>
                        <a:rPr lang="en-ID" sz="1600" b="0" i="0" u="none" strike="noStrike" baseline="0" dirty="0">
                          <a:solidFill>
                            <a:srgbClr val="000000"/>
                          </a:solidFill>
                          <a:effectLst/>
                          <a:latin typeface="Arial" panose="020B0604020202020204" pitchFamily="34" charset="0"/>
                        </a:rPr>
                        <a:t> </a:t>
                      </a:r>
                      <a:r>
                        <a:rPr lang="en-ID" sz="1600" b="0" i="0" u="none" strike="noStrike" baseline="0" dirty="0" err="1">
                          <a:solidFill>
                            <a:srgbClr val="000000"/>
                          </a:solidFill>
                          <a:effectLst/>
                          <a:latin typeface="Arial" panose="020B0604020202020204" pitchFamily="34" charset="0"/>
                        </a:rPr>
                        <a:t>Halek</a:t>
                      </a:r>
                      <a:r>
                        <a:rPr lang="en-ID" sz="1600" b="0" i="0" u="none" strike="noStrike" baseline="0" dirty="0">
                          <a:solidFill>
                            <a:srgbClr val="000000"/>
                          </a:solidFill>
                          <a:effectLst/>
                          <a:latin typeface="Arial" panose="020B0604020202020204" pitchFamily="34" charset="0"/>
                        </a:rPr>
                        <a:t> </a:t>
                      </a:r>
                      <a:r>
                        <a:rPr lang="en-ID" sz="1600" b="0" i="0" u="none" strike="noStrike" baseline="0" dirty="0" err="1">
                          <a:solidFill>
                            <a:srgbClr val="000000"/>
                          </a:solidFill>
                          <a:effectLst/>
                          <a:latin typeface="Arial" panose="020B0604020202020204" pitchFamily="34" charset="0"/>
                        </a:rPr>
                        <a:t>Kalis</a:t>
                      </a:r>
                      <a:r>
                        <a:rPr lang="en-ID" sz="1600" b="0" i="0" u="none" strike="noStrike" dirty="0">
                          <a:solidFill>
                            <a:srgbClr val="000000"/>
                          </a:solidFill>
                          <a:effectLst/>
                          <a:latin typeface="Arial" panose="020B0604020202020204" pitchFamily="34" charset="0"/>
                        </a:rPr>
                        <a:t>, Chief of Department</a:t>
                      </a:r>
                      <a:r>
                        <a:rPr lang="en-ID" sz="1600" b="0" i="0" u="none" strike="noStrike" baseline="0" dirty="0">
                          <a:solidFill>
                            <a:srgbClr val="000000"/>
                          </a:solidFill>
                          <a:effectLst/>
                          <a:latin typeface="Arial" panose="020B0604020202020204" pitchFamily="34" charset="0"/>
                        </a:rPr>
                        <a:t> of Fishing Port, </a:t>
                      </a:r>
                      <a:r>
                        <a:rPr lang="en-ID" sz="1600" b="0" i="0" u="none" strike="noStrike" dirty="0">
                          <a:solidFill>
                            <a:srgbClr val="000000"/>
                          </a:solidFill>
                          <a:effectLst/>
                          <a:latin typeface="Arial" panose="020B0604020202020204" pitchFamily="34" charset="0"/>
                        </a:rPr>
                        <a:t>Ministry of Agriculture and Fisheries </a:t>
                      </a:r>
                    </a:p>
                    <a:p>
                      <a:pPr algn="l" fontAlgn="ctr"/>
                      <a:r>
                        <a:rPr lang="en-ID" sz="1600" b="0" i="0" u="none" strike="noStrike" dirty="0">
                          <a:solidFill>
                            <a:srgbClr val="000000"/>
                          </a:solidFill>
                          <a:effectLst/>
                          <a:latin typeface="Arial" panose="020B0604020202020204" pitchFamily="34" charset="0"/>
                        </a:rPr>
                        <a:t>Alternate: Mr. </a:t>
                      </a:r>
                      <a:r>
                        <a:rPr lang="en-ID" sz="1600" b="0" i="0" u="none" strike="noStrike" dirty="0" err="1">
                          <a:solidFill>
                            <a:srgbClr val="000000"/>
                          </a:solidFill>
                          <a:effectLst/>
                          <a:latin typeface="Arial" panose="020B0604020202020204" pitchFamily="34" charset="0"/>
                        </a:rPr>
                        <a:t>Fidelino</a:t>
                      </a:r>
                      <a:r>
                        <a:rPr lang="en-ID" sz="1600" b="0" i="0" u="none" strike="noStrike" baseline="0" dirty="0">
                          <a:solidFill>
                            <a:srgbClr val="000000"/>
                          </a:solidFill>
                          <a:effectLst/>
                          <a:latin typeface="Arial" panose="020B0604020202020204" pitchFamily="34" charset="0"/>
                        </a:rPr>
                        <a:t> Sousa Marques, Senior Staff, National Director Fisheries and Marine Resource Management, Ministry of Agriculture and Fisheries. </a:t>
                      </a:r>
                      <a:endParaRPr lang="en-ID" sz="16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0006"/>
                  </a:ext>
                </a:extLst>
              </a:tr>
            </a:tbl>
          </a:graphicData>
        </a:graphic>
      </p:graphicFrame>
      <p:sp>
        <p:nvSpPr>
          <p:cNvPr id="6" name="Title 1">
            <a:extLst>
              <a:ext uri="{FF2B5EF4-FFF2-40B4-BE49-F238E27FC236}">
                <a16:creationId xmlns:a16="http://schemas.microsoft.com/office/drawing/2014/main" id="{94CF7AD2-A176-4C30-97FE-200CF786DD38}"/>
              </a:ext>
            </a:extLst>
          </p:cNvPr>
          <p:cNvSpPr>
            <a:spLocks noGrp="1"/>
          </p:cNvSpPr>
          <p:nvPr>
            <p:ph type="title"/>
          </p:nvPr>
        </p:nvSpPr>
        <p:spPr>
          <a:xfrm>
            <a:off x="518130" y="231331"/>
            <a:ext cx="10515600" cy="554181"/>
          </a:xfrm>
        </p:spPr>
        <p:txBody>
          <a:bodyPr>
            <a:normAutofit/>
          </a:bodyPr>
          <a:lstStyle/>
          <a:p>
            <a:r>
              <a:rPr lang="en-ID" sz="2800" b="1" dirty="0">
                <a:solidFill>
                  <a:srgbClr val="000000"/>
                </a:solidFill>
                <a:latin typeface="Arial" panose="020B0604020202020204" pitchFamily="34" charset="0"/>
              </a:rPr>
              <a:t> </a:t>
            </a:r>
            <a:r>
              <a:rPr lang="en-ID" sz="2400" b="1" dirty="0">
                <a:solidFill>
                  <a:srgbClr val="000000"/>
                </a:solidFill>
                <a:latin typeface="Arial" panose="020B0604020202020204" pitchFamily="34" charset="0"/>
              </a:rPr>
              <a:t>1. Focal point of MPA  Working Group </a:t>
            </a:r>
            <a:endParaRPr lang="en-US" sz="2400" b="1" dirty="0"/>
          </a:p>
        </p:txBody>
      </p:sp>
      <p:pic>
        <p:nvPicPr>
          <p:cNvPr id="2" name="Picture 1">
            <a:extLst>
              <a:ext uri="{FF2B5EF4-FFF2-40B4-BE49-F238E27FC236}">
                <a16:creationId xmlns:a16="http://schemas.microsoft.com/office/drawing/2014/main" id="{023892A5-650B-4F48-B292-0F4EB49D7D35}"/>
              </a:ext>
            </a:extLst>
          </p:cNvPr>
          <p:cNvPicPr>
            <a:picLocks noChangeAspect="1"/>
          </p:cNvPicPr>
          <p:nvPr/>
        </p:nvPicPr>
        <p:blipFill>
          <a:blip r:embed="rId3"/>
          <a:stretch>
            <a:fillRect/>
          </a:stretch>
        </p:blipFill>
        <p:spPr>
          <a:xfrm>
            <a:off x="2580354" y="1448423"/>
            <a:ext cx="748146" cy="435776"/>
          </a:xfrm>
          <a:prstGeom prst="rect">
            <a:avLst/>
          </a:prstGeom>
        </p:spPr>
      </p:pic>
      <p:pic>
        <p:nvPicPr>
          <p:cNvPr id="3" name="Picture 2">
            <a:extLst>
              <a:ext uri="{FF2B5EF4-FFF2-40B4-BE49-F238E27FC236}">
                <a16:creationId xmlns:a16="http://schemas.microsoft.com/office/drawing/2014/main" id="{2A78A5F7-B2FA-4103-AF7A-9F9E06138A55}"/>
              </a:ext>
            </a:extLst>
          </p:cNvPr>
          <p:cNvPicPr>
            <a:picLocks noChangeAspect="1"/>
          </p:cNvPicPr>
          <p:nvPr/>
        </p:nvPicPr>
        <p:blipFill>
          <a:blip r:embed="rId4"/>
          <a:stretch>
            <a:fillRect/>
          </a:stretch>
        </p:blipFill>
        <p:spPr>
          <a:xfrm>
            <a:off x="2620154" y="2170586"/>
            <a:ext cx="748146" cy="439171"/>
          </a:xfrm>
          <a:prstGeom prst="rect">
            <a:avLst/>
          </a:prstGeom>
        </p:spPr>
      </p:pic>
      <p:pic>
        <p:nvPicPr>
          <p:cNvPr id="4" name="Picture 3">
            <a:extLst>
              <a:ext uri="{FF2B5EF4-FFF2-40B4-BE49-F238E27FC236}">
                <a16:creationId xmlns:a16="http://schemas.microsoft.com/office/drawing/2014/main" id="{4AC40E99-9FA4-4BC9-9D97-C4DE471E3CCA}"/>
              </a:ext>
            </a:extLst>
          </p:cNvPr>
          <p:cNvPicPr>
            <a:picLocks noChangeAspect="1"/>
          </p:cNvPicPr>
          <p:nvPr/>
        </p:nvPicPr>
        <p:blipFill>
          <a:blip r:embed="rId5"/>
          <a:stretch>
            <a:fillRect/>
          </a:stretch>
        </p:blipFill>
        <p:spPr>
          <a:xfrm>
            <a:off x="2620154" y="2930817"/>
            <a:ext cx="748146" cy="436745"/>
          </a:xfrm>
          <a:prstGeom prst="rect">
            <a:avLst/>
          </a:prstGeom>
        </p:spPr>
      </p:pic>
      <p:pic>
        <p:nvPicPr>
          <p:cNvPr id="7" name="Picture 6">
            <a:extLst>
              <a:ext uri="{FF2B5EF4-FFF2-40B4-BE49-F238E27FC236}">
                <a16:creationId xmlns:a16="http://schemas.microsoft.com/office/drawing/2014/main" id="{5C7DD607-0F7B-46A5-88E6-58AF655A59FB}"/>
              </a:ext>
            </a:extLst>
          </p:cNvPr>
          <p:cNvPicPr>
            <a:picLocks noChangeAspect="1"/>
          </p:cNvPicPr>
          <p:nvPr/>
        </p:nvPicPr>
        <p:blipFill>
          <a:blip r:embed="rId6"/>
          <a:stretch>
            <a:fillRect/>
          </a:stretch>
        </p:blipFill>
        <p:spPr>
          <a:xfrm>
            <a:off x="2620154" y="3473335"/>
            <a:ext cx="748146" cy="430574"/>
          </a:xfrm>
          <a:prstGeom prst="rect">
            <a:avLst/>
          </a:prstGeom>
        </p:spPr>
      </p:pic>
      <p:pic>
        <p:nvPicPr>
          <p:cNvPr id="10" name="Picture 9">
            <a:extLst>
              <a:ext uri="{FF2B5EF4-FFF2-40B4-BE49-F238E27FC236}">
                <a16:creationId xmlns:a16="http://schemas.microsoft.com/office/drawing/2014/main" id="{BB892AA0-3E73-4DCD-865E-7E4B374AC571}"/>
              </a:ext>
            </a:extLst>
          </p:cNvPr>
          <p:cNvPicPr>
            <a:picLocks noChangeAspect="1"/>
          </p:cNvPicPr>
          <p:nvPr/>
        </p:nvPicPr>
        <p:blipFill>
          <a:blip r:embed="rId7"/>
          <a:stretch>
            <a:fillRect/>
          </a:stretch>
        </p:blipFill>
        <p:spPr>
          <a:xfrm>
            <a:off x="2625675" y="4212957"/>
            <a:ext cx="742625" cy="439171"/>
          </a:xfrm>
          <a:prstGeom prst="rect">
            <a:avLst/>
          </a:prstGeom>
        </p:spPr>
      </p:pic>
      <p:pic>
        <p:nvPicPr>
          <p:cNvPr id="11" name="Picture 10">
            <a:extLst>
              <a:ext uri="{FF2B5EF4-FFF2-40B4-BE49-F238E27FC236}">
                <a16:creationId xmlns:a16="http://schemas.microsoft.com/office/drawing/2014/main" id="{C8F0EB51-8F18-49BC-A602-BF48E4C4B3DA}"/>
              </a:ext>
            </a:extLst>
          </p:cNvPr>
          <p:cNvPicPr>
            <a:picLocks noChangeAspect="1"/>
          </p:cNvPicPr>
          <p:nvPr/>
        </p:nvPicPr>
        <p:blipFill>
          <a:blip r:embed="rId8"/>
          <a:stretch>
            <a:fillRect/>
          </a:stretch>
        </p:blipFill>
        <p:spPr>
          <a:xfrm>
            <a:off x="2630296" y="5354450"/>
            <a:ext cx="738004" cy="436254"/>
          </a:xfrm>
          <a:prstGeom prst="rect">
            <a:avLst/>
          </a:prstGeom>
        </p:spPr>
      </p:pic>
      <p:cxnSp>
        <p:nvCxnSpPr>
          <p:cNvPr id="12" name="Straight Connector 11">
            <a:extLst>
              <a:ext uri="{FF2B5EF4-FFF2-40B4-BE49-F238E27FC236}">
                <a16:creationId xmlns:a16="http://schemas.microsoft.com/office/drawing/2014/main" id="{7B8A1E5E-5590-4665-9F4C-3333EF5921E8}"/>
              </a:ext>
            </a:extLst>
          </p:cNvPr>
          <p:cNvCxnSpPr>
            <a:cxnSpLocks/>
          </p:cNvCxnSpPr>
          <p:nvPr/>
        </p:nvCxnSpPr>
        <p:spPr>
          <a:xfrm>
            <a:off x="705674" y="763049"/>
            <a:ext cx="10110721" cy="0"/>
          </a:xfrm>
          <a:prstGeom prst="line">
            <a:avLst/>
          </a:prstGeom>
          <a:ln w="28575">
            <a:solidFill>
              <a:srgbClr val="186F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9993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55520D-2EDD-47AF-9E77-85C3923437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2" name="Table 11">
            <a:extLst>
              <a:ext uri="{FF2B5EF4-FFF2-40B4-BE49-F238E27FC236}">
                <a16:creationId xmlns:a16="http://schemas.microsoft.com/office/drawing/2014/main" id="{B901BE38-8097-481C-935C-3D97B803A925}"/>
              </a:ext>
            </a:extLst>
          </p:cNvPr>
          <p:cNvGraphicFramePr>
            <a:graphicFrameLocks noGrp="1"/>
          </p:cNvGraphicFramePr>
          <p:nvPr>
            <p:extLst>
              <p:ext uri="{D42A27DB-BD31-4B8C-83A1-F6EECF244321}">
                <p14:modId xmlns:p14="http://schemas.microsoft.com/office/powerpoint/2010/main" val="3217763325"/>
              </p:ext>
            </p:extLst>
          </p:nvPr>
        </p:nvGraphicFramePr>
        <p:xfrm>
          <a:off x="724172" y="554181"/>
          <a:ext cx="10016049" cy="5874876"/>
        </p:xfrm>
        <a:graphic>
          <a:graphicData uri="http://schemas.openxmlformats.org/drawingml/2006/table">
            <a:tbl>
              <a:tblPr firstRow="1" bandRow="1">
                <a:tableStyleId>{93296810-A885-4BE3-A3E7-6D5BEEA58F35}</a:tableStyleId>
              </a:tblPr>
              <a:tblGrid>
                <a:gridCol w="2402373">
                  <a:extLst>
                    <a:ext uri="{9D8B030D-6E8A-4147-A177-3AD203B41FA5}">
                      <a16:colId xmlns:a16="http://schemas.microsoft.com/office/drawing/2014/main" val="20000"/>
                    </a:ext>
                  </a:extLst>
                </a:gridCol>
                <a:gridCol w="2110801">
                  <a:extLst>
                    <a:ext uri="{9D8B030D-6E8A-4147-A177-3AD203B41FA5}">
                      <a16:colId xmlns:a16="http://schemas.microsoft.com/office/drawing/2014/main" val="20001"/>
                    </a:ext>
                  </a:extLst>
                </a:gridCol>
                <a:gridCol w="1893152">
                  <a:extLst>
                    <a:ext uri="{9D8B030D-6E8A-4147-A177-3AD203B41FA5}">
                      <a16:colId xmlns:a16="http://schemas.microsoft.com/office/drawing/2014/main" val="20002"/>
                    </a:ext>
                  </a:extLst>
                </a:gridCol>
                <a:gridCol w="1893152">
                  <a:extLst>
                    <a:ext uri="{9D8B030D-6E8A-4147-A177-3AD203B41FA5}">
                      <a16:colId xmlns:a16="http://schemas.microsoft.com/office/drawing/2014/main" val="20003"/>
                    </a:ext>
                  </a:extLst>
                </a:gridCol>
                <a:gridCol w="1716571">
                  <a:extLst>
                    <a:ext uri="{9D8B030D-6E8A-4147-A177-3AD203B41FA5}">
                      <a16:colId xmlns:a16="http://schemas.microsoft.com/office/drawing/2014/main" val="20004"/>
                    </a:ext>
                  </a:extLst>
                </a:gridCol>
              </a:tblGrid>
              <a:tr h="588450">
                <a:tc>
                  <a:txBody>
                    <a:bodyPr/>
                    <a:lstStyle/>
                    <a:p>
                      <a:pPr algn="ctr"/>
                      <a:endParaRPr lang="en-PH" sz="1600" dirty="0"/>
                    </a:p>
                    <a:p>
                      <a:pPr algn="ctr"/>
                      <a:r>
                        <a:rPr lang="en-PH" sz="1600" dirty="0"/>
                        <a:t>CT Country</a:t>
                      </a:r>
                    </a:p>
                  </a:txBody>
                  <a:tcPr/>
                </a:tc>
                <a:tc>
                  <a:txBody>
                    <a:bodyPr/>
                    <a:lstStyle/>
                    <a:p>
                      <a:pPr algn="ctr"/>
                      <a:r>
                        <a:rPr lang="en-PH" sz="1600" dirty="0"/>
                        <a:t>Total Numbers of </a:t>
                      </a:r>
                    </a:p>
                    <a:p>
                      <a:pPr algn="ctr"/>
                      <a:r>
                        <a:rPr lang="en-PH" sz="1600" dirty="0"/>
                        <a:t>MPAs 2019 (National)</a:t>
                      </a:r>
                      <a:endParaRPr lang="en-PH" sz="1600" dirty="0">
                        <a:solidFill>
                          <a:srgbClr val="FF0000"/>
                        </a:solidFill>
                      </a:endParaRPr>
                    </a:p>
                  </a:txBody>
                  <a:tcPr/>
                </a:tc>
                <a:tc>
                  <a:txBody>
                    <a:bodyPr/>
                    <a:lstStyle/>
                    <a:p>
                      <a:pPr algn="ctr"/>
                      <a:r>
                        <a:rPr lang="en-GB" sz="1600" dirty="0"/>
                        <a:t> Total Area of MPAS</a:t>
                      </a:r>
                    </a:p>
                    <a:p>
                      <a:pPr algn="ctr"/>
                      <a:r>
                        <a:rPr lang="en-GB" sz="1600" dirty="0">
                          <a:solidFill>
                            <a:schemeClr val="bg1"/>
                          </a:solidFill>
                        </a:rPr>
                        <a:t> (</a:t>
                      </a:r>
                      <a:r>
                        <a:rPr lang="en-GB" sz="1600" kern="1200" dirty="0">
                          <a:solidFill>
                            <a:schemeClr val="bg1"/>
                          </a:solidFill>
                          <a:latin typeface="+mn-lt"/>
                          <a:ea typeface="+mn-ea"/>
                          <a:cs typeface="+mn-cs"/>
                        </a:rPr>
                        <a:t>Km²</a:t>
                      </a:r>
                      <a:r>
                        <a:rPr lang="en-GB" sz="1600" dirty="0">
                          <a:solidFill>
                            <a:schemeClr val="bg1"/>
                          </a:solidFill>
                        </a:rPr>
                        <a:t>)</a:t>
                      </a:r>
                      <a:endParaRPr lang="en-ID" sz="1600" dirty="0">
                        <a:solidFill>
                          <a:schemeClr val="bg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PH" sz="1600" dirty="0"/>
                        <a:t>Contribution MPAs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PH" sz="1600" dirty="0"/>
                        <a:t>In CT Area</a:t>
                      </a:r>
                    </a:p>
                  </a:txBody>
                  <a:tcPr/>
                </a:tc>
                <a:tc>
                  <a:txBody>
                    <a:bodyPr/>
                    <a:lstStyle/>
                    <a:p>
                      <a:pPr algn="ctr"/>
                      <a:r>
                        <a:rPr lang="en-GB" sz="1600" dirty="0"/>
                        <a:t>Total Area of MPAS </a:t>
                      </a:r>
                      <a:r>
                        <a:rPr lang="en-GB" sz="1600" dirty="0">
                          <a:solidFill>
                            <a:schemeClr val="bg1"/>
                          </a:solidFill>
                        </a:rPr>
                        <a:t>(</a:t>
                      </a:r>
                      <a:r>
                        <a:rPr lang="en-GB" sz="1600" kern="1200" dirty="0">
                          <a:solidFill>
                            <a:schemeClr val="bg1"/>
                          </a:solidFill>
                          <a:latin typeface="+mn-lt"/>
                          <a:ea typeface="+mn-ea"/>
                          <a:cs typeface="+mn-cs"/>
                        </a:rPr>
                        <a:t>Km²</a:t>
                      </a:r>
                      <a:r>
                        <a:rPr lang="en-GB" sz="1600" dirty="0">
                          <a:solidFill>
                            <a:schemeClr val="bg1"/>
                          </a:solidFill>
                        </a:rPr>
                        <a:t>)</a:t>
                      </a:r>
                      <a:endParaRPr lang="en-PH" sz="1600" dirty="0">
                        <a:solidFill>
                          <a:schemeClr val="bg1"/>
                        </a:solidFill>
                      </a:endParaRPr>
                    </a:p>
                  </a:txBody>
                  <a:tcPr/>
                </a:tc>
                <a:extLst>
                  <a:ext uri="{0D108BD9-81ED-4DB2-BD59-A6C34878D82A}">
                    <a16:rowId xmlns:a16="http://schemas.microsoft.com/office/drawing/2014/main" val="10000"/>
                  </a:ext>
                </a:extLst>
              </a:tr>
              <a:tr h="493473">
                <a:tc>
                  <a:txBody>
                    <a:bodyPr/>
                    <a:lstStyle/>
                    <a:p>
                      <a:r>
                        <a:rPr lang="en-PH" sz="1800" dirty="0"/>
                        <a:t>Indonesia</a:t>
                      </a:r>
                    </a:p>
                  </a:txBody>
                  <a:tcPr/>
                </a:tc>
                <a:tc>
                  <a:txBody>
                    <a:bodyPr/>
                    <a:lstStyle/>
                    <a:p>
                      <a:pPr algn="ctr"/>
                      <a:r>
                        <a:rPr lang="en-PH" sz="1800" dirty="0">
                          <a:solidFill>
                            <a:schemeClr val="tx1"/>
                          </a:solidFill>
                        </a:rPr>
                        <a:t> 195</a:t>
                      </a:r>
                    </a:p>
                  </a:txBody>
                  <a:tcPr/>
                </a:tc>
                <a:tc>
                  <a:txBody>
                    <a:bodyPr/>
                    <a:lstStyle/>
                    <a:p>
                      <a:pPr algn="r"/>
                      <a:r>
                        <a:rPr lang="en-GB" sz="1800" dirty="0">
                          <a:solidFill>
                            <a:schemeClr val="tx1"/>
                          </a:solidFill>
                        </a:rPr>
                        <a:t>226,800 </a:t>
                      </a:r>
                      <a:r>
                        <a:rPr lang="en-GB" sz="1800" kern="1200" dirty="0">
                          <a:solidFill>
                            <a:schemeClr val="tx1"/>
                          </a:solidFill>
                          <a:latin typeface="+mn-lt"/>
                          <a:ea typeface="+mn-ea"/>
                          <a:cs typeface="+mn-cs"/>
                        </a:rPr>
                        <a:t>Km²</a:t>
                      </a:r>
                      <a:r>
                        <a:rPr lang="en-GB" sz="1800" dirty="0">
                          <a:solidFill>
                            <a:schemeClr val="tx1"/>
                          </a:solidFill>
                        </a:rPr>
                        <a:t> </a:t>
                      </a:r>
                      <a:endParaRPr lang="en-ID" sz="1800" dirty="0">
                        <a:solidFill>
                          <a:schemeClr val="tx1"/>
                        </a:solidFill>
                      </a:endParaRPr>
                    </a:p>
                  </a:txBody>
                  <a:tcPr/>
                </a:tc>
                <a:tc>
                  <a:txBody>
                    <a:bodyPr/>
                    <a:lstStyle/>
                    <a:p>
                      <a:pPr algn="r"/>
                      <a:r>
                        <a:rPr lang="en-PH" sz="1800" dirty="0">
                          <a:solidFill>
                            <a:schemeClr val="tx1"/>
                          </a:solidFill>
                        </a:rPr>
                        <a:t>117</a:t>
                      </a:r>
                    </a:p>
                  </a:txBody>
                  <a:tcPr/>
                </a:tc>
                <a:tc>
                  <a:txBody>
                    <a:bodyPr/>
                    <a:lstStyle/>
                    <a:p>
                      <a:pPr algn="l"/>
                      <a:r>
                        <a:rPr lang="en-PH" sz="1800" dirty="0">
                          <a:solidFill>
                            <a:schemeClr val="tx1"/>
                          </a:solidFill>
                        </a:rPr>
                        <a:t>162,600 </a:t>
                      </a:r>
                      <a:r>
                        <a:rPr lang="en-GB" sz="1800" kern="1200" dirty="0">
                          <a:solidFill>
                            <a:schemeClr val="tx1"/>
                          </a:solidFill>
                          <a:latin typeface="+mn-lt"/>
                          <a:ea typeface="+mn-ea"/>
                          <a:cs typeface="+mn-cs"/>
                        </a:rPr>
                        <a:t>Km²</a:t>
                      </a:r>
                      <a:endParaRPr lang="en-PH" sz="1800" dirty="0">
                        <a:solidFill>
                          <a:schemeClr val="tx1"/>
                        </a:solidFill>
                      </a:endParaRPr>
                    </a:p>
                  </a:txBody>
                  <a:tcPr/>
                </a:tc>
                <a:extLst>
                  <a:ext uri="{0D108BD9-81ED-4DB2-BD59-A6C34878D82A}">
                    <a16:rowId xmlns:a16="http://schemas.microsoft.com/office/drawing/2014/main" val="10001"/>
                  </a:ext>
                </a:extLst>
              </a:tr>
              <a:tr h="414827">
                <a:tc>
                  <a:txBody>
                    <a:bodyPr/>
                    <a:lstStyle/>
                    <a:p>
                      <a:r>
                        <a:rPr lang="en-PH" sz="1800" dirty="0"/>
                        <a:t>Malaysia</a:t>
                      </a:r>
                    </a:p>
                  </a:txBody>
                  <a:tcPr/>
                </a:tc>
                <a:tc>
                  <a:txBody>
                    <a:bodyPr/>
                    <a:lstStyle/>
                    <a:p>
                      <a:pPr marL="0" algn="ctr" defTabSz="914400" rtl="0" eaLnBrk="1" latinLnBrk="0" hangingPunct="1"/>
                      <a:r>
                        <a:rPr lang="en-PH" sz="1800" kern="1200" baseline="0" dirty="0">
                          <a:solidFill>
                            <a:schemeClr val="tx1"/>
                          </a:solidFill>
                          <a:latin typeface="+mn-lt"/>
                          <a:ea typeface="+mn-ea"/>
                          <a:cs typeface="+mn-cs"/>
                        </a:rPr>
                        <a:t>65 </a:t>
                      </a:r>
                    </a:p>
                    <a:p>
                      <a:pPr marL="0" algn="ctr" defTabSz="914400" rtl="0" eaLnBrk="1" latinLnBrk="0" hangingPunct="1"/>
                      <a:endParaRPr lang="en-PH" sz="1800" kern="1200" baseline="0" dirty="0">
                        <a:solidFill>
                          <a:schemeClr val="tx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rPr>
                        <a:t>15,100.37 km2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rPr>
                        <a:t>4 MPA (Sabah)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rPr>
                        <a:t>9,523.63 km2 (Total)</a:t>
                      </a:r>
                    </a:p>
                  </a:txBody>
                  <a:tcPr/>
                </a:tc>
                <a:extLst>
                  <a:ext uri="{0D108BD9-81ED-4DB2-BD59-A6C34878D82A}">
                    <a16:rowId xmlns:a16="http://schemas.microsoft.com/office/drawing/2014/main" val="10002"/>
                  </a:ext>
                </a:extLst>
              </a:tr>
              <a:tr h="352689">
                <a:tc>
                  <a:txBody>
                    <a:bodyPr/>
                    <a:lstStyle/>
                    <a:p>
                      <a:r>
                        <a:rPr lang="en-PH" sz="1800" dirty="0"/>
                        <a:t>Papua New Guinea</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mn-lt"/>
                          <a:ea typeface="+mn-ea"/>
                          <a:cs typeface="+mn-cs"/>
                        </a:rPr>
                        <a:t>87 (Locally Managed)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mn-lt"/>
                          <a:ea typeface="+mn-ea"/>
                          <a:cs typeface="+mn-cs"/>
                        </a:rPr>
                        <a:t>2032.17 km2</a:t>
                      </a:r>
                      <a:endPar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mn-lt"/>
                          <a:ea typeface="+mn-ea"/>
                          <a:cs typeface="+mn-cs"/>
                        </a:rPr>
                        <a:t>87 (Locally Managed)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mn-lt"/>
                          <a:ea typeface="+mn-ea"/>
                          <a:cs typeface="+mn-cs"/>
                        </a:rPr>
                        <a:t>2032.17 km2</a:t>
                      </a:r>
                    </a:p>
                  </a:txBody>
                  <a:tcPr/>
                </a:tc>
                <a:extLst>
                  <a:ext uri="{0D108BD9-81ED-4DB2-BD59-A6C34878D82A}">
                    <a16:rowId xmlns:a16="http://schemas.microsoft.com/office/drawing/2014/main" val="10003"/>
                  </a:ext>
                </a:extLst>
              </a:tr>
              <a:tr h="903145">
                <a:tc>
                  <a:txBody>
                    <a:bodyPr/>
                    <a:lstStyle/>
                    <a:p>
                      <a:r>
                        <a:rPr lang="en-PH" sz="1800" dirty="0"/>
                        <a:t>Philippines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rPr>
                        <a:t>1,800+ (Locally Managed)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rPr>
                        <a:t>73(National Managed)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mn-lt"/>
                          <a:ea typeface="+mn-ea"/>
                          <a:cs typeface="+mn-cs"/>
                        </a:rPr>
                        <a:t>33825.78km2</a:t>
                      </a:r>
                      <a:endPar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rPr>
                        <a:t> (National Managed)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rPr>
                        <a:t>1,800+ (Locally Managed)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rPr>
                        <a:t>72 (National Managed)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a:ln>
                            <a:noFill/>
                          </a:ln>
                          <a:solidFill>
                            <a:schemeClr val="tx1"/>
                          </a:solidFill>
                          <a:effectLst/>
                          <a:uLnTx/>
                          <a:uFillTx/>
                          <a:latin typeface="+mn-lt"/>
                          <a:ea typeface="+mn-ea"/>
                          <a:cs typeface="+mn-cs"/>
                        </a:rPr>
                        <a:t>33825.78km2</a:t>
                      </a:r>
                      <a:endParaRPr kumimoji="0" lang="en-PH" sz="1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rPr>
                        <a:t>(National Managed)</a:t>
                      </a:r>
                    </a:p>
                  </a:txBody>
                  <a:tcPr/>
                </a:tc>
                <a:extLst>
                  <a:ext uri="{0D108BD9-81ED-4DB2-BD59-A6C34878D82A}">
                    <a16:rowId xmlns:a16="http://schemas.microsoft.com/office/drawing/2014/main" val="10004"/>
                  </a:ext>
                </a:extLst>
              </a:tr>
              <a:tr h="699209">
                <a:tc>
                  <a:txBody>
                    <a:bodyPr/>
                    <a:lstStyle/>
                    <a:p>
                      <a:r>
                        <a:rPr lang="en-PH" sz="1800" dirty="0"/>
                        <a:t>Solomon Islands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rPr>
                        <a:t>290+ (Locally Managed 2012)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rPr>
                        <a:t>1 (National Managed)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Calibri" panose="020F0502020204030204"/>
                          <a:ea typeface="+mn-ea"/>
                          <a:cs typeface="+mn-cs"/>
                        </a:rPr>
                        <a:t>1,819 km2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800" b="0" i="0" u="none" strike="noStrike" kern="1200" cap="none" spc="0" normalizeH="0" baseline="0" noProof="0" dirty="0">
                          <a:ln>
                            <a:noFill/>
                          </a:ln>
                          <a:solidFill>
                            <a:schemeClr val="tx1"/>
                          </a:solidFill>
                          <a:effectLst/>
                          <a:uLnTx/>
                          <a:uFillTx/>
                          <a:latin typeface="+mn-lt"/>
                          <a:ea typeface="+mn-ea"/>
                          <a:cs typeface="+mn-cs"/>
                        </a:rPr>
                        <a:t>290+ (Locally Managed 2012)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1800" b="0" i="0" u="none" strike="noStrike" kern="1200" cap="none" spc="0" normalizeH="0" baseline="0" noProof="0" dirty="0">
                          <a:ln>
                            <a:noFill/>
                          </a:ln>
                          <a:solidFill>
                            <a:schemeClr val="tx1"/>
                          </a:solidFill>
                          <a:effectLst/>
                          <a:uLnTx/>
                          <a:uFillTx/>
                          <a:latin typeface="+mn-lt"/>
                          <a:ea typeface="+mn-ea"/>
                          <a:cs typeface="+mn-cs"/>
                        </a:rPr>
                        <a:t>1 (National Managed)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schemeClr val="tx1"/>
                          </a:solidFill>
                          <a:effectLst/>
                          <a:uLnTx/>
                          <a:uFillTx/>
                          <a:latin typeface="+mn-lt"/>
                          <a:ea typeface="+mn-ea"/>
                          <a:cs typeface="+mn-cs"/>
                        </a:rPr>
                        <a:t>1,819 km2</a:t>
                      </a:r>
                    </a:p>
                  </a:txBody>
                  <a:tcPr/>
                </a:tc>
                <a:extLst>
                  <a:ext uri="{0D108BD9-81ED-4DB2-BD59-A6C34878D82A}">
                    <a16:rowId xmlns:a16="http://schemas.microsoft.com/office/drawing/2014/main" val="10005"/>
                  </a:ext>
                </a:extLst>
              </a:tr>
              <a:tr h="495273">
                <a:tc>
                  <a:txBody>
                    <a:bodyPr/>
                    <a:lstStyle/>
                    <a:p>
                      <a:r>
                        <a:rPr lang="en-PH" sz="1800" dirty="0"/>
                        <a:t>Timor </a:t>
                      </a:r>
                      <a:r>
                        <a:rPr lang="en-PH" sz="1800" dirty="0" err="1"/>
                        <a:t>Leste</a:t>
                      </a:r>
                      <a:endParaRPr lang="en-PH" sz="1800" dirty="0"/>
                    </a:p>
                  </a:txBody>
                  <a:tcPr/>
                </a:tc>
                <a:tc>
                  <a:txBody>
                    <a:bodyPr/>
                    <a:lstStyle/>
                    <a:p>
                      <a:pPr marL="0" algn="ctr" defTabSz="914400" rtl="0" eaLnBrk="1" latinLnBrk="0" hangingPunct="1"/>
                      <a:r>
                        <a:rPr lang="en-PH" sz="1800" kern="1200" dirty="0">
                          <a:solidFill>
                            <a:schemeClr val="tx1"/>
                          </a:solidFill>
                          <a:latin typeface="+mn-lt"/>
                          <a:ea typeface="+mn-ea"/>
                          <a:cs typeface="+mn-cs"/>
                        </a:rPr>
                        <a:t>22</a:t>
                      </a:r>
                    </a:p>
                  </a:txBody>
                  <a:tcPr/>
                </a:tc>
                <a:tc>
                  <a:txBody>
                    <a:bodyPr/>
                    <a:lstStyle/>
                    <a:p>
                      <a:pPr marL="0" algn="r" defTabSz="914400" rtl="0" eaLnBrk="1" latinLnBrk="0" hangingPunct="1"/>
                      <a:r>
                        <a:rPr lang="en-GB" sz="1800" kern="1200" dirty="0">
                          <a:solidFill>
                            <a:schemeClr val="tx1"/>
                          </a:solidFill>
                          <a:latin typeface="+mn-lt"/>
                          <a:ea typeface="+mn-ea"/>
                          <a:cs typeface="+mn-cs"/>
                        </a:rPr>
                        <a:t>194.63 Km²</a:t>
                      </a:r>
                      <a:endParaRPr lang="en-ID" sz="1800" kern="1200" dirty="0">
                        <a:solidFill>
                          <a:schemeClr val="tx1"/>
                        </a:solidFill>
                        <a:latin typeface="+mn-lt"/>
                        <a:ea typeface="+mn-ea"/>
                        <a:cs typeface="+mn-cs"/>
                      </a:endParaRPr>
                    </a:p>
                  </a:txBody>
                  <a:tcPr/>
                </a:tc>
                <a:tc>
                  <a:txBody>
                    <a:bodyPr/>
                    <a:lstStyle/>
                    <a:p>
                      <a:pPr marL="0" algn="ctr" defTabSz="914400" rtl="0" eaLnBrk="1" latinLnBrk="0" hangingPunct="1"/>
                      <a:r>
                        <a:rPr lang="en-PH" sz="1800" kern="1200" dirty="0">
                          <a:solidFill>
                            <a:schemeClr val="tx1"/>
                          </a:solidFill>
                          <a:latin typeface="+mn-lt"/>
                          <a:ea typeface="+mn-ea"/>
                          <a:cs typeface="+mn-cs"/>
                        </a:rPr>
                        <a:t>22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tx1"/>
                          </a:solidFill>
                          <a:latin typeface="+mn-lt"/>
                          <a:ea typeface="+mn-ea"/>
                          <a:cs typeface="+mn-cs"/>
                        </a:rPr>
                        <a:t>194.63 Km²</a:t>
                      </a:r>
                      <a:endParaRPr lang="en-ID" sz="1800" kern="1200" dirty="0">
                        <a:solidFill>
                          <a:schemeClr val="tx1"/>
                        </a:solidFill>
                        <a:latin typeface="+mn-lt"/>
                        <a:ea typeface="+mn-ea"/>
                        <a:cs typeface="+mn-cs"/>
                      </a:endParaRPr>
                    </a:p>
                  </a:txBody>
                  <a:tcPr/>
                </a:tc>
                <a:extLst>
                  <a:ext uri="{0D108BD9-81ED-4DB2-BD59-A6C34878D82A}">
                    <a16:rowId xmlns:a16="http://schemas.microsoft.com/office/drawing/2014/main" val="10006"/>
                  </a:ext>
                </a:extLst>
              </a:tr>
              <a:tr h="495273">
                <a:tc>
                  <a:txBody>
                    <a:bodyPr/>
                    <a:lstStyle/>
                    <a:p>
                      <a:r>
                        <a:rPr lang="en-PH" sz="1800" dirty="0"/>
                        <a:t>Region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dirty="0">
                          <a:ln>
                            <a:noFill/>
                          </a:ln>
                          <a:solidFill>
                            <a:schemeClr val="tx1"/>
                          </a:solidFill>
                          <a:effectLst/>
                          <a:uLnTx/>
                          <a:uFillTx/>
                          <a:latin typeface="+mn-lt"/>
                          <a:ea typeface="+mn-ea"/>
                          <a:cs typeface="+mn-cs"/>
                        </a:rPr>
                        <a:t>2532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dirty="0">
                          <a:ln>
                            <a:noFill/>
                          </a:ln>
                          <a:solidFill>
                            <a:schemeClr val="tx1"/>
                          </a:solidFill>
                          <a:effectLst/>
                          <a:uLnTx/>
                          <a:uFillTx/>
                          <a:latin typeface="+mn-lt"/>
                          <a:ea typeface="+mn-ea"/>
                          <a:cs typeface="+mn-cs"/>
                        </a:rPr>
                        <a:t>231,195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1"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dirty="0">
                          <a:ln>
                            <a:noFill/>
                          </a:ln>
                          <a:solidFill>
                            <a:schemeClr val="tx1"/>
                          </a:solidFill>
                          <a:effectLst/>
                          <a:uLnTx/>
                          <a:uFillTx/>
                          <a:latin typeface="Calibri" panose="020F0502020204030204"/>
                          <a:ea typeface="+mn-ea"/>
                          <a:cs typeface="+mn-cs"/>
                        </a:rPr>
                        <a:t>2371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dirty="0">
                          <a:ln>
                            <a:noFill/>
                          </a:ln>
                          <a:solidFill>
                            <a:schemeClr val="tx1"/>
                          </a:solidFill>
                          <a:effectLst/>
                          <a:uLnTx/>
                          <a:uFillTx/>
                          <a:latin typeface="+mn-lt"/>
                          <a:ea typeface="+mn-ea"/>
                          <a:cs typeface="+mn-cs"/>
                        </a:rPr>
                        <a:t>166,995 </a:t>
                      </a:r>
                      <a:endParaRPr kumimoji="0" lang="en-PH" sz="1800" b="1"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a:tc>
                <a:extLst>
                  <a:ext uri="{0D108BD9-81ED-4DB2-BD59-A6C34878D82A}">
                    <a16:rowId xmlns:a16="http://schemas.microsoft.com/office/drawing/2014/main" val="10007"/>
                  </a:ext>
                </a:extLst>
              </a:tr>
            </a:tbl>
          </a:graphicData>
        </a:graphic>
      </p:graphicFrame>
      <p:sp>
        <p:nvSpPr>
          <p:cNvPr id="13" name="Title 1">
            <a:extLst>
              <a:ext uri="{FF2B5EF4-FFF2-40B4-BE49-F238E27FC236}">
                <a16:creationId xmlns:a16="http://schemas.microsoft.com/office/drawing/2014/main" id="{5B6BA318-BE46-4396-99A6-1202CC04A678}"/>
              </a:ext>
            </a:extLst>
          </p:cNvPr>
          <p:cNvSpPr>
            <a:spLocks noGrp="1"/>
          </p:cNvSpPr>
          <p:nvPr>
            <p:ph type="title"/>
          </p:nvPr>
        </p:nvSpPr>
        <p:spPr>
          <a:xfrm>
            <a:off x="527537" y="0"/>
            <a:ext cx="10515600" cy="554181"/>
          </a:xfrm>
        </p:spPr>
        <p:txBody>
          <a:bodyPr>
            <a:normAutofit/>
          </a:bodyPr>
          <a:lstStyle/>
          <a:p>
            <a:r>
              <a:rPr lang="en-ID" sz="2800" b="1" dirty="0">
                <a:solidFill>
                  <a:srgbClr val="000000"/>
                </a:solidFill>
                <a:latin typeface="Arial" panose="020B0604020202020204" pitchFamily="34" charset="0"/>
              </a:rPr>
              <a:t> 2</a:t>
            </a:r>
            <a:r>
              <a:rPr lang="en-ID" sz="2400" b="1" dirty="0">
                <a:solidFill>
                  <a:srgbClr val="000000"/>
                </a:solidFill>
                <a:latin typeface="Arial" panose="020B0604020202020204" pitchFamily="34" charset="0"/>
              </a:rPr>
              <a:t>. </a:t>
            </a:r>
            <a:r>
              <a:rPr lang="en-PH" sz="2400" b="1" dirty="0">
                <a:latin typeface="Arial" panose="020B0604020202020204" pitchFamily="34" charset="0"/>
                <a:ea typeface="Open Sans" panose="020B0606030504020204" pitchFamily="34" charset="0"/>
                <a:cs typeface="Arial" panose="020B0604020202020204" pitchFamily="34" charset="0"/>
              </a:rPr>
              <a:t>Update Numbers and Area of MPA in The Coral Triangle</a:t>
            </a:r>
            <a:endParaRPr lang="en-US" sz="2400" b="1" dirty="0"/>
          </a:p>
        </p:txBody>
      </p:sp>
      <p:cxnSp>
        <p:nvCxnSpPr>
          <p:cNvPr id="14" name="Straight Connector 13">
            <a:extLst>
              <a:ext uri="{FF2B5EF4-FFF2-40B4-BE49-F238E27FC236}">
                <a16:creationId xmlns:a16="http://schemas.microsoft.com/office/drawing/2014/main" id="{1311CB68-2431-4D76-B15D-0EDE95309BC3}"/>
              </a:ext>
            </a:extLst>
          </p:cNvPr>
          <p:cNvCxnSpPr>
            <a:cxnSpLocks/>
          </p:cNvCxnSpPr>
          <p:nvPr/>
        </p:nvCxnSpPr>
        <p:spPr>
          <a:xfrm>
            <a:off x="724172" y="554181"/>
            <a:ext cx="9613940" cy="0"/>
          </a:xfrm>
          <a:prstGeom prst="line">
            <a:avLst/>
          </a:prstGeom>
          <a:ln w="28575">
            <a:solidFill>
              <a:srgbClr val="186F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1838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344161" y="20754"/>
            <a:ext cx="10617200" cy="688675"/>
          </a:xfrm>
        </p:spPr>
        <p:txBody>
          <a:bodyPr>
            <a:normAutofit/>
          </a:bodyPr>
          <a:lstStyle/>
          <a:p>
            <a:r>
              <a:rPr lang="en-PH" sz="2400" b="1" dirty="0">
                <a:solidFill>
                  <a:srgbClr val="474443"/>
                </a:solidFill>
                <a:latin typeface="Arial" panose="020B0604020202020204" pitchFamily="34" charset="0"/>
                <a:ea typeface="Open Sans" panose="020B0606030504020204" pitchFamily="34" charset="0"/>
                <a:cs typeface="Arial" panose="020B0604020202020204" pitchFamily="34" charset="0"/>
              </a:rPr>
              <a:t>3. MPAWG Status of Workplan for 2019 </a:t>
            </a:r>
          </a:p>
        </p:txBody>
      </p:sp>
      <p:graphicFrame>
        <p:nvGraphicFramePr>
          <p:cNvPr id="4" name="Table 3">
            <a:extLst>
              <a:ext uri="{FF2B5EF4-FFF2-40B4-BE49-F238E27FC236}">
                <a16:creationId xmlns:a16="http://schemas.microsoft.com/office/drawing/2014/main" id="{930562BD-3942-4EA3-A6B7-5DF47AAE63FC}"/>
              </a:ext>
            </a:extLst>
          </p:cNvPr>
          <p:cNvGraphicFramePr>
            <a:graphicFrameLocks noGrp="1"/>
          </p:cNvGraphicFramePr>
          <p:nvPr>
            <p:extLst>
              <p:ext uri="{D42A27DB-BD31-4B8C-83A1-F6EECF244321}">
                <p14:modId xmlns:p14="http://schemas.microsoft.com/office/powerpoint/2010/main" val="3945251715"/>
              </p:ext>
            </p:extLst>
          </p:nvPr>
        </p:nvGraphicFramePr>
        <p:xfrm>
          <a:off x="344161" y="904973"/>
          <a:ext cx="11503677" cy="5808387"/>
        </p:xfrm>
        <a:graphic>
          <a:graphicData uri="http://schemas.openxmlformats.org/drawingml/2006/table">
            <a:tbl>
              <a:tblPr firstRow="1" bandRow="1">
                <a:tableStyleId>{93296810-A885-4BE3-A3E7-6D5BEEA58F35}</a:tableStyleId>
              </a:tblPr>
              <a:tblGrid>
                <a:gridCol w="645407">
                  <a:extLst>
                    <a:ext uri="{9D8B030D-6E8A-4147-A177-3AD203B41FA5}">
                      <a16:colId xmlns:a16="http://schemas.microsoft.com/office/drawing/2014/main" val="1207530462"/>
                    </a:ext>
                  </a:extLst>
                </a:gridCol>
                <a:gridCol w="3432074">
                  <a:extLst>
                    <a:ext uri="{9D8B030D-6E8A-4147-A177-3AD203B41FA5}">
                      <a16:colId xmlns:a16="http://schemas.microsoft.com/office/drawing/2014/main" val="3019325856"/>
                    </a:ext>
                  </a:extLst>
                </a:gridCol>
                <a:gridCol w="1049195">
                  <a:extLst>
                    <a:ext uri="{9D8B030D-6E8A-4147-A177-3AD203B41FA5}">
                      <a16:colId xmlns:a16="http://schemas.microsoft.com/office/drawing/2014/main" val="1954316693"/>
                    </a:ext>
                  </a:extLst>
                </a:gridCol>
                <a:gridCol w="892007">
                  <a:extLst>
                    <a:ext uri="{9D8B030D-6E8A-4147-A177-3AD203B41FA5}">
                      <a16:colId xmlns:a16="http://schemas.microsoft.com/office/drawing/2014/main" val="900587387"/>
                    </a:ext>
                  </a:extLst>
                </a:gridCol>
                <a:gridCol w="859832">
                  <a:extLst>
                    <a:ext uri="{9D8B030D-6E8A-4147-A177-3AD203B41FA5}">
                      <a16:colId xmlns:a16="http://schemas.microsoft.com/office/drawing/2014/main" val="20003"/>
                    </a:ext>
                  </a:extLst>
                </a:gridCol>
                <a:gridCol w="861237">
                  <a:extLst>
                    <a:ext uri="{9D8B030D-6E8A-4147-A177-3AD203B41FA5}">
                      <a16:colId xmlns:a16="http://schemas.microsoft.com/office/drawing/2014/main" val="20004"/>
                    </a:ext>
                  </a:extLst>
                </a:gridCol>
                <a:gridCol w="808074">
                  <a:extLst>
                    <a:ext uri="{9D8B030D-6E8A-4147-A177-3AD203B41FA5}">
                      <a16:colId xmlns:a16="http://schemas.microsoft.com/office/drawing/2014/main" val="20005"/>
                    </a:ext>
                  </a:extLst>
                </a:gridCol>
                <a:gridCol w="893135">
                  <a:extLst>
                    <a:ext uri="{9D8B030D-6E8A-4147-A177-3AD203B41FA5}">
                      <a16:colId xmlns:a16="http://schemas.microsoft.com/office/drawing/2014/main" val="20006"/>
                    </a:ext>
                  </a:extLst>
                </a:gridCol>
                <a:gridCol w="850605">
                  <a:extLst>
                    <a:ext uri="{9D8B030D-6E8A-4147-A177-3AD203B41FA5}">
                      <a16:colId xmlns:a16="http://schemas.microsoft.com/office/drawing/2014/main" val="20007"/>
                    </a:ext>
                  </a:extLst>
                </a:gridCol>
                <a:gridCol w="1212111">
                  <a:extLst>
                    <a:ext uri="{9D8B030D-6E8A-4147-A177-3AD203B41FA5}">
                      <a16:colId xmlns:a16="http://schemas.microsoft.com/office/drawing/2014/main" val="1213108599"/>
                    </a:ext>
                  </a:extLst>
                </a:gridCol>
              </a:tblGrid>
              <a:tr h="102274">
                <a:tc rowSpan="2">
                  <a:txBody>
                    <a:bodyPr/>
                    <a:lstStyle/>
                    <a:p>
                      <a:pPr algn="ctr">
                        <a:lnSpc>
                          <a:spcPct val="107000"/>
                        </a:lnSpc>
                        <a:spcAft>
                          <a:spcPts val="0"/>
                        </a:spcAft>
                      </a:pPr>
                      <a:r>
                        <a:rPr lang="en-AU" sz="1100" dirty="0">
                          <a:effectLst/>
                        </a:rPr>
                        <a:t>NO</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107000"/>
                        </a:lnSpc>
                        <a:spcAft>
                          <a:spcPts val="0"/>
                        </a:spcAft>
                      </a:pPr>
                      <a:r>
                        <a:rPr lang="en-US" sz="1100" kern="1200" dirty="0">
                          <a:effectLst/>
                        </a:rPr>
                        <a:t>Actions Plan</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107000"/>
                        </a:lnSpc>
                        <a:spcAft>
                          <a:spcPts val="0"/>
                        </a:spcAft>
                      </a:pPr>
                      <a:r>
                        <a:rPr lang="en-PH" sz="1100" kern="1200" dirty="0">
                          <a:effectLst/>
                        </a:rPr>
                        <a:t>Average Regional Status</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6">
                  <a:txBody>
                    <a:bodyPr/>
                    <a:lstStyle/>
                    <a:p>
                      <a:pPr algn="ctr">
                        <a:lnSpc>
                          <a:spcPct val="107000"/>
                        </a:lnSpc>
                        <a:spcAft>
                          <a:spcPts val="0"/>
                        </a:spcAft>
                      </a:pPr>
                      <a:r>
                        <a:rPr lang="en-PH" sz="1100" kern="1200" dirty="0">
                          <a:effectLst/>
                        </a:rPr>
                        <a:t>Country Status</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h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h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h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h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rowSpan="2">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PH" sz="1100" kern="12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PH" sz="1100" kern="1200" dirty="0">
                          <a:effectLst/>
                        </a:rPr>
                        <a:t>annotations</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0157618"/>
                  </a:ext>
                </a:extLst>
              </a:tr>
              <a:tr h="319172">
                <a:tc vMerge="1">
                  <a:txBody>
                    <a:bodyPr/>
                    <a:lstStyle/>
                    <a:p>
                      <a:endParaRPr lang="en-US"/>
                    </a:p>
                  </a:txBody>
                  <a:tcPr/>
                </a:tc>
                <a:tc v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nchor="ctr"/>
                </a:tc>
                <a:tc v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tc>
                <a:tc>
                  <a:txBody>
                    <a:bodyPr/>
                    <a:lstStyle/>
                    <a:p>
                      <a:pPr algn="ctr">
                        <a:lnSpc>
                          <a:spcPct val="107000"/>
                        </a:lnSpc>
                        <a:spcAft>
                          <a:spcPts val="0"/>
                        </a:spcAft>
                      </a:pPr>
                      <a:r>
                        <a:rPr lang="en-AU" sz="1100" dirty="0">
                          <a:effectLst/>
                        </a:rPr>
                        <a:t>ID</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1100" dirty="0">
                          <a:effectLst/>
                        </a:rPr>
                        <a:t>MY</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1100" dirty="0">
                          <a:effectLst/>
                        </a:rPr>
                        <a:t>PNG</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1100" dirty="0">
                          <a:effectLst/>
                        </a:rPr>
                        <a:t>PL</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1100" dirty="0">
                          <a:effectLst/>
                        </a:rPr>
                        <a:t>SI</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1100" dirty="0">
                          <a:effectLst/>
                        </a:rPr>
                        <a:t>TL</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lnSpc>
                          <a:spcPct val="107000"/>
                        </a:lnSpc>
                        <a:spcAft>
                          <a:spcPts val="0"/>
                        </a:spcAft>
                      </a:pP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84391">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600" kern="1200" dirty="0">
                          <a:effectLst/>
                        </a:rPr>
                        <a:t>1</a:t>
                      </a:r>
                      <a:endParaRPr lang="en-AU" sz="1600" i="1" kern="1200" dirty="0">
                        <a:effectLst/>
                      </a:endParaRPr>
                    </a:p>
                  </a:txBody>
                  <a:tcPr marL="8469" marR="8469"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PH" sz="1600" b="1" dirty="0"/>
                        <a:t>8</a:t>
                      </a:r>
                      <a:r>
                        <a:rPr lang="en-PH" sz="1600" b="1" baseline="30000" dirty="0"/>
                        <a:t>th</a:t>
                      </a:r>
                      <a:r>
                        <a:rPr lang="en-PH" sz="1600" b="1" dirty="0"/>
                        <a:t> MPA REX and 8</a:t>
                      </a:r>
                      <a:r>
                        <a:rPr lang="en-PH" sz="1600" b="1" baseline="30000" dirty="0"/>
                        <a:t>th</a:t>
                      </a:r>
                      <a:r>
                        <a:rPr lang="en-PH" sz="1600" b="1" dirty="0"/>
                        <a:t> MPA TWG meeting</a:t>
                      </a:r>
                      <a:endParaRPr lang="en-AU" sz="1600" b="1" i="1" kern="1200" dirty="0">
                        <a:effectLst/>
                      </a:endParaRPr>
                    </a:p>
                  </a:txBody>
                  <a:tcPr marL="72000" marR="72000"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1200" dirty="0">
                          <a:effectLst/>
                        </a:rPr>
                        <a:t>100% </a:t>
                      </a:r>
                    </a:p>
                    <a:p>
                      <a:pPr algn="ctr">
                        <a:lnSpc>
                          <a:spcPct val="107000"/>
                        </a:lnSpc>
                        <a:spcAft>
                          <a:spcPts val="0"/>
                        </a:spcAft>
                      </a:pPr>
                      <a:r>
                        <a:rPr lang="en-AU" sz="1200" dirty="0">
                          <a:effectLst/>
                        </a:rPr>
                        <a:t>(done 16-19 Oc2019)</a:t>
                      </a:r>
                      <a:endParaRPr lang="en-AU" sz="1200" b="0" i="1" dirty="0">
                        <a:effectLst/>
                        <a:latin typeface="+mn-lt"/>
                        <a:ea typeface="Calibri" panose="020F0502020204030204" pitchFamily="34" charset="0"/>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1000" dirty="0">
                          <a:effectLst/>
                        </a:rPr>
                        <a:t>Not attend to the meeting</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1000" dirty="0">
                          <a:effectLst/>
                        </a:rPr>
                        <a:t>Successfully held in Sabah, Malaysia on 16-19 oct 2019 </a:t>
                      </a:r>
                      <a:endParaRPr lang="en-AU" sz="1000" b="0" i="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55904896"/>
                  </a:ext>
                </a:extLst>
              </a:tr>
              <a:tr h="672430">
                <a:tc>
                  <a:txBody>
                    <a:bodyPr/>
                    <a:lstStyle/>
                    <a:p>
                      <a:pPr marL="0" indent="0" algn="ctr">
                        <a:lnSpc>
                          <a:spcPct val="107000"/>
                        </a:lnSpc>
                        <a:spcAft>
                          <a:spcPts val="0"/>
                        </a:spcAft>
                        <a:buFont typeface="+mj-lt"/>
                        <a:buNone/>
                      </a:pPr>
                      <a:r>
                        <a:rPr lang="en-ID" sz="1600" kern="1200" dirty="0">
                          <a:effectLst/>
                        </a:rPr>
                        <a:t>2</a:t>
                      </a:r>
                      <a:endParaRPr lang="en-ID" sz="1600" b="0" i="1" kern="1200" dirty="0">
                        <a:effectLst/>
                        <a:latin typeface="+mn-lt"/>
                        <a:ea typeface="Calibri" panose="020F0502020204030204" pitchFamily="34" charset="0"/>
                        <a:cs typeface="Times New Roman" panose="02020603050405020304" pitchFamily="18" charset="0"/>
                      </a:endParaRPr>
                    </a:p>
                  </a:txBody>
                  <a:tcPr marL="8469" marR="8469"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7000"/>
                        </a:lnSpc>
                        <a:spcAft>
                          <a:spcPts val="0"/>
                        </a:spcAft>
                      </a:pPr>
                      <a:r>
                        <a:rPr lang="en-PH" sz="1600" b="1" dirty="0"/>
                        <a:t>Regional Recognition/Awards of best</a:t>
                      </a:r>
                      <a:r>
                        <a:rPr lang="en-PH" sz="1600" b="1" baseline="0" dirty="0"/>
                        <a:t> managed MPAs.</a:t>
                      </a:r>
                      <a:endParaRPr lang="en-ID" sz="1600" b="1" i="1" kern="1200" dirty="0">
                        <a:effectLst/>
                        <a:latin typeface="+mn-lt"/>
                        <a:ea typeface="Calibri" panose="020F0502020204030204" pitchFamily="34" charset="0"/>
                        <a:cs typeface="Times New Roman" panose="02020603050405020304" pitchFamily="18" charset="0"/>
                      </a:endParaRPr>
                    </a:p>
                  </a:txBody>
                  <a:tcPr marL="72000" marR="72000"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pPr>
                      <a:r>
                        <a:rPr lang="en-AU" sz="1200" dirty="0">
                          <a:effectLst/>
                        </a:rPr>
                        <a:t>Nomination base from Categories 3 and 4 CTMPAS</a:t>
                      </a:r>
                      <a:endParaRPr lang="en-AU" sz="1200" b="0" i="1" dirty="0">
                        <a:effectLst/>
                        <a:latin typeface="+mn-lt"/>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800" dirty="0">
                          <a:effectLst/>
                        </a:rPr>
                        <a:t>Used previous data of 2</a:t>
                      </a:r>
                      <a:r>
                        <a:rPr lang="en-AU" sz="800" baseline="30000" dirty="0">
                          <a:effectLst/>
                        </a:rPr>
                        <a:t>nd</a:t>
                      </a:r>
                      <a:r>
                        <a:rPr lang="en-AU" sz="800" dirty="0">
                          <a:effectLst/>
                        </a:rPr>
                        <a:t> round CTMPAS</a:t>
                      </a:r>
                      <a:endParaRPr lang="en-AU" sz="8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00327356"/>
                  </a:ext>
                </a:extLst>
              </a:tr>
              <a:tr h="561565">
                <a:tc>
                  <a:txBody>
                    <a:bodyPr/>
                    <a:lstStyle/>
                    <a:p>
                      <a:pPr algn="ctr">
                        <a:lnSpc>
                          <a:spcPct val="107000"/>
                        </a:lnSpc>
                      </a:pPr>
                      <a:r>
                        <a:rPr lang="en-ID" sz="1600" kern="1200" dirty="0">
                          <a:effectLst/>
                        </a:rPr>
                        <a:t>3</a:t>
                      </a:r>
                      <a:endParaRPr lang="en-ID" sz="1600" b="0" i="1" kern="1200" dirty="0">
                        <a:solidFill>
                          <a:schemeClr val="dk1"/>
                        </a:solidFill>
                        <a:effectLst/>
                        <a:latin typeface="+mn-lt"/>
                        <a:ea typeface="+mn-ea"/>
                        <a:cs typeface="Times New Roman" panose="02020603050405020304" pitchFamily="18" charset="0"/>
                      </a:endParaRPr>
                    </a:p>
                  </a:txBody>
                  <a:tcPr marL="8469" marR="8469"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7000"/>
                        </a:lnSpc>
                      </a:pPr>
                      <a:r>
                        <a:rPr lang="en-PH" sz="1600" b="1" dirty="0"/>
                        <a:t>Constitute and operationalize the SMT-TF </a:t>
                      </a:r>
                      <a:endParaRPr lang="en-ID" sz="1600" b="1" i="1" kern="1200" dirty="0">
                        <a:solidFill>
                          <a:schemeClr val="dk1"/>
                        </a:solidFill>
                        <a:effectLst/>
                        <a:latin typeface="+mn-lt"/>
                        <a:ea typeface="+mn-ea"/>
                        <a:cs typeface="Times New Roman" panose="02020603050405020304" pitchFamily="18" charset="0"/>
                      </a:endParaRPr>
                    </a:p>
                  </a:txBody>
                  <a:tcPr marL="72000" marR="72000"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pPr>
                      <a:r>
                        <a:rPr lang="en-AU" sz="1200" dirty="0">
                          <a:effectLst/>
                        </a:rPr>
                        <a:t>90%</a:t>
                      </a:r>
                      <a:endParaRPr lang="en-AU" sz="1200" b="0" i="1" dirty="0">
                        <a:effectLst/>
                        <a:latin typeface="+mn-lt"/>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p>
                    <a:p>
                      <a:pPr algn="ctr">
                        <a:lnSpc>
                          <a:spcPct val="107000"/>
                        </a:lnSpc>
                        <a:spcAft>
                          <a:spcPts val="0"/>
                        </a:spcAft>
                      </a:pPr>
                      <a:r>
                        <a:rPr lang="en-AU" sz="1000" dirty="0">
                          <a:effectLst/>
                        </a:rPr>
                        <a:t>Submitted to RS</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Waiting for</a:t>
                      </a:r>
                      <a:r>
                        <a:rPr lang="en-AU" sz="1000" baseline="0" dirty="0">
                          <a:effectLst/>
                        </a:rPr>
                        <a:t> nominees</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Waiting for</a:t>
                      </a:r>
                      <a:r>
                        <a:rPr lang="en-AU" sz="1000" baseline="0" dirty="0">
                          <a:effectLst/>
                        </a:rPr>
                        <a:t> nominees</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Waiting for</a:t>
                      </a:r>
                      <a:r>
                        <a:rPr lang="en-AU" sz="1000" baseline="0" dirty="0">
                          <a:effectLst/>
                        </a:rPr>
                        <a:t> nominees</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p>
                    <a:p>
                      <a:pPr algn="ctr">
                        <a:lnSpc>
                          <a:spcPct val="107000"/>
                        </a:lnSpc>
                        <a:spcAft>
                          <a:spcPts val="0"/>
                        </a:spcAft>
                      </a:pPr>
                      <a:r>
                        <a:rPr lang="en-AU" sz="1000" dirty="0">
                          <a:effectLst/>
                        </a:rPr>
                        <a:t>Submitted to RS</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Submitted to RS</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800" dirty="0">
                          <a:effectLst/>
                        </a:rPr>
                        <a:t>Indonesia and Timor </a:t>
                      </a:r>
                      <a:r>
                        <a:rPr lang="en-AU" sz="800" dirty="0" err="1">
                          <a:effectLst/>
                        </a:rPr>
                        <a:t>Leste</a:t>
                      </a:r>
                      <a:r>
                        <a:rPr lang="en-AU" sz="800" dirty="0">
                          <a:effectLst/>
                        </a:rPr>
                        <a:t>  were submitted and presented  the Task Force of sustainable Tourism during the 8</a:t>
                      </a:r>
                      <a:r>
                        <a:rPr lang="en-AU" sz="800" baseline="30000" dirty="0">
                          <a:effectLst/>
                        </a:rPr>
                        <a:t>th</a:t>
                      </a:r>
                      <a:r>
                        <a:rPr lang="en-AU" sz="800" dirty="0">
                          <a:effectLst/>
                        </a:rPr>
                        <a:t> Rex </a:t>
                      </a:r>
                      <a:endParaRPr lang="en-AU" sz="800" b="0" i="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0055641"/>
                  </a:ext>
                </a:extLst>
              </a:tr>
              <a:tr h="613070">
                <a:tc>
                  <a:txBody>
                    <a:bodyPr/>
                    <a:lstStyle/>
                    <a:p>
                      <a:pPr algn="ctr">
                        <a:lnSpc>
                          <a:spcPct val="107000"/>
                        </a:lnSpc>
                      </a:pPr>
                      <a:r>
                        <a:rPr lang="en-AU" sz="1600" dirty="0">
                          <a:effectLst/>
                        </a:rPr>
                        <a:t>4</a:t>
                      </a:r>
                      <a:endParaRPr lang="en-AU" sz="1600" b="0" i="1" dirty="0">
                        <a:effectLst/>
                        <a:latin typeface="+mn-lt"/>
                        <a:cs typeface="Times New Roman" panose="02020603050405020304" pitchFamily="18" charset="0"/>
                      </a:endParaRPr>
                    </a:p>
                  </a:txBody>
                  <a:tcPr marL="8469" marR="8469"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7000"/>
                        </a:lnSpc>
                      </a:pPr>
                      <a:r>
                        <a:rPr lang="en-PH" sz="1600" b="1" dirty="0"/>
                        <a:t>SMT-TF to develop/refine  the criteria, indicator and brand for sustainable marine tourism in the CT.</a:t>
                      </a:r>
                      <a:endParaRPr lang="en-AU" sz="1600" b="1" i="1" dirty="0">
                        <a:effectLst/>
                        <a:latin typeface="+mn-lt"/>
                        <a:cs typeface="Times New Roman" panose="02020603050405020304" pitchFamily="18" charset="0"/>
                      </a:endParaRPr>
                    </a:p>
                  </a:txBody>
                  <a:tcPr marL="72000" marR="72000"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200" dirty="0">
                          <a:effectLst/>
                        </a:rPr>
                        <a:t>100% </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1200" dirty="0">
                          <a:effectLst/>
                        </a:rPr>
                        <a:t>Design and socialization)</a:t>
                      </a:r>
                      <a:endParaRPr lang="en-AU" sz="1200" b="0" i="1" dirty="0">
                        <a:effectLst/>
                        <a:latin typeface="+mn-lt"/>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800" dirty="0">
                          <a:effectLst/>
                        </a:rPr>
                        <a:t>TOR of ST is available </a:t>
                      </a:r>
                    </a:p>
                    <a:p>
                      <a:pPr algn="ctr">
                        <a:lnSpc>
                          <a:spcPct val="107000"/>
                        </a:lnSpc>
                        <a:spcAft>
                          <a:spcPts val="0"/>
                        </a:spcAft>
                      </a:pPr>
                      <a:r>
                        <a:rPr lang="en-AU" sz="800" dirty="0">
                          <a:effectLst/>
                        </a:rPr>
                        <a:t>In attachment 2 </a:t>
                      </a:r>
                      <a:endParaRPr lang="en-AU" sz="800" b="0" i="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5840524"/>
                  </a:ext>
                </a:extLst>
              </a:tr>
              <a:tr h="573928">
                <a:tc>
                  <a:txBody>
                    <a:bodyPr/>
                    <a:lstStyle/>
                    <a:p>
                      <a:pPr algn="ctr">
                        <a:lnSpc>
                          <a:spcPct val="107000"/>
                        </a:lnSpc>
                      </a:pPr>
                      <a:r>
                        <a:rPr lang="en-AU" sz="1600" dirty="0">
                          <a:effectLst/>
                        </a:rPr>
                        <a:t>5</a:t>
                      </a:r>
                      <a:endParaRPr lang="en-AU" sz="1600" b="0" i="1" dirty="0">
                        <a:effectLst/>
                        <a:latin typeface="+mn-lt"/>
                        <a:cs typeface="Times New Roman" panose="02020603050405020304" pitchFamily="18" charset="0"/>
                      </a:endParaRPr>
                    </a:p>
                  </a:txBody>
                  <a:tcPr marL="8469" marR="8469"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7000"/>
                        </a:lnSpc>
                      </a:pPr>
                      <a:r>
                        <a:rPr lang="en-PH" sz="1600" b="1" dirty="0"/>
                        <a:t>Capacity</a:t>
                      </a:r>
                      <a:r>
                        <a:rPr lang="en-PH" sz="1600" b="1" baseline="0" dirty="0"/>
                        <a:t> building for CT Atlas Focal Points.</a:t>
                      </a:r>
                      <a:endParaRPr lang="en-AU" sz="1600" b="1" i="1" dirty="0">
                        <a:effectLst/>
                        <a:latin typeface="+mn-lt"/>
                        <a:cs typeface="Times New Roman" panose="02020603050405020304" pitchFamily="18" charset="0"/>
                      </a:endParaRPr>
                    </a:p>
                  </a:txBody>
                  <a:tcPr marL="72000" marR="72000"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pPr>
                      <a:r>
                        <a:rPr lang="en-AU" sz="1200" dirty="0">
                          <a:effectLst/>
                        </a:rPr>
                        <a:t>100%</a:t>
                      </a:r>
                      <a:endParaRPr lang="en-AU" sz="1200" b="0" i="1" dirty="0">
                        <a:effectLst/>
                        <a:latin typeface="+mn-lt"/>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800" dirty="0">
                          <a:effectLst/>
                        </a:rPr>
                        <a:t>CT6 Country has given the focal points name of CT Atlas, First socialisation held the 8</a:t>
                      </a:r>
                      <a:r>
                        <a:rPr lang="en-AU" sz="800" baseline="30000" dirty="0">
                          <a:effectLst/>
                        </a:rPr>
                        <a:t>th</a:t>
                      </a:r>
                      <a:r>
                        <a:rPr lang="en-AU" sz="800" dirty="0">
                          <a:effectLst/>
                        </a:rPr>
                        <a:t> MPA Rex</a:t>
                      </a:r>
                      <a:endParaRPr lang="en-AU" sz="800" b="0" i="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4953031"/>
                  </a:ext>
                </a:extLst>
              </a:tr>
              <a:tr h="791083">
                <a:tc>
                  <a:txBody>
                    <a:bodyPr/>
                    <a:lstStyle/>
                    <a:p>
                      <a:pPr algn="ctr">
                        <a:lnSpc>
                          <a:spcPct val="107000"/>
                        </a:lnSpc>
                      </a:pPr>
                      <a:r>
                        <a:rPr lang="en-AU" sz="1600" dirty="0">
                          <a:effectLst/>
                        </a:rPr>
                        <a:t>6</a:t>
                      </a:r>
                      <a:endParaRPr lang="en-AU" sz="1600" b="0" i="1" dirty="0">
                        <a:effectLst/>
                        <a:latin typeface="+mn-lt"/>
                        <a:cs typeface="Times New Roman" panose="02020603050405020304" pitchFamily="18" charset="0"/>
                      </a:endParaRPr>
                    </a:p>
                  </a:txBody>
                  <a:tcPr marL="8469" marR="8469"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7000"/>
                        </a:lnSpc>
                      </a:pPr>
                      <a:r>
                        <a:rPr lang="en-PH" sz="1600" b="1" dirty="0"/>
                        <a:t>3</a:t>
                      </a:r>
                      <a:r>
                        <a:rPr lang="en-PH" sz="1600" b="1" baseline="30000" dirty="0"/>
                        <a:t>rd</a:t>
                      </a:r>
                      <a:r>
                        <a:rPr lang="en-PH" sz="1600" b="1" dirty="0"/>
                        <a:t> Round of CTMPAS nomination </a:t>
                      </a:r>
                      <a:endParaRPr lang="en-AU" sz="1600" b="1" i="1" dirty="0">
                        <a:effectLst/>
                        <a:latin typeface="+mn-lt"/>
                        <a:cs typeface="Times New Roman" panose="02020603050405020304" pitchFamily="18" charset="0"/>
                      </a:endParaRPr>
                    </a:p>
                  </a:txBody>
                  <a:tcPr marL="72000" marR="72000"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200" dirty="0">
                          <a:effectLst/>
                        </a:rPr>
                        <a:t>On </a:t>
                      </a:r>
                      <a:r>
                        <a:rPr lang="en-AU" sz="1200">
                          <a:effectLst/>
                        </a:rPr>
                        <a:t>Progress,</a:t>
                      </a:r>
                      <a:endParaRPr lang="en-AU" sz="1200" dirty="0">
                        <a:effectLst/>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800" dirty="0">
                          <a:effectLst/>
                        </a:rPr>
                        <a:t>Data on progress to submit to CT-ATLAS</a:t>
                      </a:r>
                      <a:endParaRPr lang="en-AU" sz="800" i="1"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94616865"/>
                  </a:ext>
                </a:extLst>
              </a:tr>
              <a:tr h="0">
                <a:tc>
                  <a:txBody>
                    <a:bodyPr/>
                    <a:lstStyle/>
                    <a:p>
                      <a:pPr algn="ctr">
                        <a:lnSpc>
                          <a:spcPct val="107000"/>
                        </a:lnSpc>
                      </a:pPr>
                      <a:r>
                        <a:rPr lang="en-AU" sz="1600" dirty="0">
                          <a:effectLst/>
                        </a:rPr>
                        <a:t>7</a:t>
                      </a:r>
                      <a:endParaRPr lang="en-AU" sz="1600" b="0" i="1" dirty="0">
                        <a:effectLst/>
                        <a:latin typeface="+mn-lt"/>
                        <a:cs typeface="Times New Roman" panose="02020603050405020304" pitchFamily="18" charset="0"/>
                      </a:endParaRPr>
                    </a:p>
                  </a:txBody>
                  <a:tcPr marL="8469" marR="8469"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7000"/>
                        </a:lnSpc>
                      </a:pPr>
                      <a:r>
                        <a:rPr lang="en-PH" sz="1600" b="1" dirty="0"/>
                        <a:t>Management</a:t>
                      </a:r>
                      <a:r>
                        <a:rPr lang="en-PH" sz="1600" b="1" baseline="0" dirty="0"/>
                        <a:t> of MPAs in the CT6</a:t>
                      </a:r>
                      <a:r>
                        <a:rPr lang="en-PH" sz="1600" b="1" dirty="0"/>
                        <a:t>. </a:t>
                      </a:r>
                      <a:endParaRPr lang="en-AU" sz="1600" b="1" i="1" dirty="0">
                        <a:effectLst/>
                        <a:latin typeface="+mn-lt"/>
                        <a:cs typeface="Times New Roman" panose="02020603050405020304" pitchFamily="18" charset="0"/>
                      </a:endParaRPr>
                    </a:p>
                  </a:txBody>
                  <a:tcPr marL="72000" marR="72000" marT="84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200" dirty="0">
                          <a:effectLst/>
                        </a:rPr>
                        <a:t>90%</a:t>
                      </a:r>
                      <a:endParaRPr lang="en-AU" sz="1200" b="0" i="1" dirty="0">
                        <a:effectLst/>
                        <a:latin typeface="+mn-lt"/>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p>
                    <a:p>
                      <a:pPr algn="ctr">
                        <a:lnSpc>
                          <a:spcPct val="107000"/>
                        </a:lnSpc>
                        <a:spcAft>
                          <a:spcPts val="0"/>
                        </a:spcAft>
                      </a:pPr>
                      <a:r>
                        <a:rPr lang="en-AU" sz="1000" dirty="0">
                          <a:effectLst/>
                        </a:rPr>
                        <a:t>Reported on MPA Rex</a:t>
                      </a:r>
                      <a:endParaRPr lang="en-AU" sz="1000" i="1"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Reported on MPA Rex</a:t>
                      </a:r>
                      <a:endParaRPr lang="en-AU" sz="1000" i="1"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Reported on MPA Rex</a:t>
                      </a:r>
                      <a:endParaRPr lang="en-AU" sz="1000" i="1"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10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Not attend to the meeting</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AU" sz="10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Reported on MPA Rex</a:t>
                      </a:r>
                      <a:endParaRPr lang="en-AU" sz="1000" i="1"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Reported on MPA Rex</a:t>
                      </a:r>
                      <a:endParaRPr lang="en-AU" sz="1000" i="1"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AU" sz="800" dirty="0">
                          <a:effectLst/>
                        </a:rPr>
                        <a:t>CT6 Country was presented the Progress and update of MPA management in the 8</a:t>
                      </a:r>
                      <a:r>
                        <a:rPr lang="en-AU" sz="800" baseline="30000" dirty="0">
                          <a:effectLst/>
                        </a:rPr>
                        <a:t>th</a:t>
                      </a:r>
                      <a:r>
                        <a:rPr lang="en-AU" sz="800" dirty="0">
                          <a:effectLst/>
                        </a:rPr>
                        <a:t> MPA Rex</a:t>
                      </a:r>
                      <a:endParaRPr lang="en-AU" sz="800" b="0" i="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00039254"/>
                  </a:ext>
                </a:extLst>
              </a:tr>
            </a:tbl>
          </a:graphicData>
        </a:graphic>
      </p:graphicFrame>
      <p:cxnSp>
        <p:nvCxnSpPr>
          <p:cNvPr id="5" name="Straight Connector 4">
            <a:extLst>
              <a:ext uri="{FF2B5EF4-FFF2-40B4-BE49-F238E27FC236}">
                <a16:creationId xmlns:a16="http://schemas.microsoft.com/office/drawing/2014/main" id="{B2D9CD12-784C-4607-8286-3E3BB4760570}"/>
              </a:ext>
            </a:extLst>
          </p:cNvPr>
          <p:cNvCxnSpPr>
            <a:cxnSpLocks/>
          </p:cNvCxnSpPr>
          <p:nvPr/>
        </p:nvCxnSpPr>
        <p:spPr>
          <a:xfrm>
            <a:off x="481130" y="627986"/>
            <a:ext cx="11366708" cy="0"/>
          </a:xfrm>
          <a:prstGeom prst="line">
            <a:avLst/>
          </a:prstGeom>
          <a:ln w="28575">
            <a:solidFill>
              <a:srgbClr val="186F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6141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10024" y="76046"/>
            <a:ext cx="10617200" cy="591127"/>
          </a:xfrm>
        </p:spPr>
        <p:txBody>
          <a:bodyPr>
            <a:normAutofit/>
          </a:bodyPr>
          <a:lstStyle/>
          <a:p>
            <a:r>
              <a:rPr lang="en-ID" sz="2400" b="1" dirty="0">
                <a:solidFill>
                  <a:srgbClr val="474443"/>
                </a:solidFill>
                <a:latin typeface="Arial" panose="020B0604020202020204" pitchFamily="34" charset="0"/>
                <a:ea typeface="Open Sans" panose="020B0606030504020204" pitchFamily="34" charset="0"/>
                <a:cs typeface="Arial" panose="020B0604020202020204" pitchFamily="34" charset="0"/>
              </a:rPr>
              <a:t>4. Update and Deliberation of SOM-14 Decisions</a:t>
            </a:r>
          </a:p>
        </p:txBody>
      </p:sp>
      <p:graphicFrame>
        <p:nvGraphicFramePr>
          <p:cNvPr id="5" name="Table 4">
            <a:extLst>
              <a:ext uri="{FF2B5EF4-FFF2-40B4-BE49-F238E27FC236}">
                <a16:creationId xmlns:a16="http://schemas.microsoft.com/office/drawing/2014/main" id="{E66C25DD-11C4-4D1F-820F-38C7AD583539}"/>
              </a:ext>
            </a:extLst>
          </p:cNvPr>
          <p:cNvGraphicFramePr>
            <a:graphicFrameLocks noGrp="1"/>
          </p:cNvGraphicFramePr>
          <p:nvPr>
            <p:extLst>
              <p:ext uri="{D42A27DB-BD31-4B8C-83A1-F6EECF244321}">
                <p14:modId xmlns:p14="http://schemas.microsoft.com/office/powerpoint/2010/main" val="115128544"/>
              </p:ext>
            </p:extLst>
          </p:nvPr>
        </p:nvGraphicFramePr>
        <p:xfrm>
          <a:off x="410024" y="764089"/>
          <a:ext cx="11503677" cy="6055772"/>
        </p:xfrm>
        <a:graphic>
          <a:graphicData uri="http://schemas.openxmlformats.org/drawingml/2006/table">
            <a:tbl>
              <a:tblPr firstRow="1" bandRow="1">
                <a:tableStyleId>{93296810-A885-4BE3-A3E7-6D5BEEA58F35}</a:tableStyleId>
              </a:tblPr>
              <a:tblGrid>
                <a:gridCol w="645407">
                  <a:extLst>
                    <a:ext uri="{9D8B030D-6E8A-4147-A177-3AD203B41FA5}">
                      <a16:colId xmlns:a16="http://schemas.microsoft.com/office/drawing/2014/main" val="1207530462"/>
                    </a:ext>
                  </a:extLst>
                </a:gridCol>
                <a:gridCol w="3432074">
                  <a:extLst>
                    <a:ext uri="{9D8B030D-6E8A-4147-A177-3AD203B41FA5}">
                      <a16:colId xmlns:a16="http://schemas.microsoft.com/office/drawing/2014/main" val="3019325856"/>
                    </a:ext>
                  </a:extLst>
                </a:gridCol>
                <a:gridCol w="1049195">
                  <a:extLst>
                    <a:ext uri="{9D8B030D-6E8A-4147-A177-3AD203B41FA5}">
                      <a16:colId xmlns:a16="http://schemas.microsoft.com/office/drawing/2014/main" val="1954316693"/>
                    </a:ext>
                  </a:extLst>
                </a:gridCol>
                <a:gridCol w="892007">
                  <a:extLst>
                    <a:ext uri="{9D8B030D-6E8A-4147-A177-3AD203B41FA5}">
                      <a16:colId xmlns:a16="http://schemas.microsoft.com/office/drawing/2014/main" val="900587387"/>
                    </a:ext>
                  </a:extLst>
                </a:gridCol>
                <a:gridCol w="859832">
                  <a:extLst>
                    <a:ext uri="{9D8B030D-6E8A-4147-A177-3AD203B41FA5}">
                      <a16:colId xmlns:a16="http://schemas.microsoft.com/office/drawing/2014/main" val="20003"/>
                    </a:ext>
                  </a:extLst>
                </a:gridCol>
                <a:gridCol w="861237">
                  <a:extLst>
                    <a:ext uri="{9D8B030D-6E8A-4147-A177-3AD203B41FA5}">
                      <a16:colId xmlns:a16="http://schemas.microsoft.com/office/drawing/2014/main" val="20004"/>
                    </a:ext>
                  </a:extLst>
                </a:gridCol>
                <a:gridCol w="808074">
                  <a:extLst>
                    <a:ext uri="{9D8B030D-6E8A-4147-A177-3AD203B41FA5}">
                      <a16:colId xmlns:a16="http://schemas.microsoft.com/office/drawing/2014/main" val="20005"/>
                    </a:ext>
                  </a:extLst>
                </a:gridCol>
                <a:gridCol w="893135">
                  <a:extLst>
                    <a:ext uri="{9D8B030D-6E8A-4147-A177-3AD203B41FA5}">
                      <a16:colId xmlns:a16="http://schemas.microsoft.com/office/drawing/2014/main" val="20006"/>
                    </a:ext>
                  </a:extLst>
                </a:gridCol>
                <a:gridCol w="850605">
                  <a:extLst>
                    <a:ext uri="{9D8B030D-6E8A-4147-A177-3AD203B41FA5}">
                      <a16:colId xmlns:a16="http://schemas.microsoft.com/office/drawing/2014/main" val="20007"/>
                    </a:ext>
                  </a:extLst>
                </a:gridCol>
                <a:gridCol w="1212111">
                  <a:extLst>
                    <a:ext uri="{9D8B030D-6E8A-4147-A177-3AD203B41FA5}">
                      <a16:colId xmlns:a16="http://schemas.microsoft.com/office/drawing/2014/main" val="1213108599"/>
                    </a:ext>
                  </a:extLst>
                </a:gridCol>
              </a:tblGrid>
              <a:tr h="297818">
                <a:tc rowSpan="2">
                  <a:txBody>
                    <a:bodyPr/>
                    <a:lstStyle/>
                    <a:p>
                      <a:pPr algn="ctr">
                        <a:lnSpc>
                          <a:spcPct val="107000"/>
                        </a:lnSpc>
                        <a:spcAft>
                          <a:spcPts val="0"/>
                        </a:spcAft>
                      </a:pPr>
                      <a:r>
                        <a:rPr lang="en-AU" sz="1100" dirty="0">
                          <a:effectLst/>
                        </a:rPr>
                        <a:t>NO</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07000"/>
                        </a:lnSpc>
                        <a:spcAft>
                          <a:spcPts val="0"/>
                        </a:spcAft>
                      </a:pPr>
                      <a:r>
                        <a:rPr lang="en-US" sz="1100" kern="1200" dirty="0">
                          <a:effectLst/>
                        </a:rPr>
                        <a:t>Actions Plan</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07000"/>
                        </a:lnSpc>
                        <a:spcAft>
                          <a:spcPts val="0"/>
                        </a:spcAft>
                      </a:pPr>
                      <a:r>
                        <a:rPr lang="en-PH" sz="1100" kern="1200" dirty="0">
                          <a:effectLst/>
                        </a:rPr>
                        <a:t>Average Regional Status</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ctr">
                        <a:lnSpc>
                          <a:spcPct val="107000"/>
                        </a:lnSpc>
                        <a:spcAft>
                          <a:spcPts val="0"/>
                        </a:spcAft>
                      </a:pPr>
                      <a:r>
                        <a:rPr lang="en-PH" sz="1100" kern="1200" dirty="0">
                          <a:effectLst/>
                        </a:rPr>
                        <a:t>Country Status</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h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h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h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h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rowSpan="2">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PH" sz="1100" kern="12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PH" sz="1100" kern="1200" dirty="0">
                          <a:effectLst/>
                        </a:rPr>
                        <a:t>Annotations</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0157618"/>
                  </a:ext>
                </a:extLst>
              </a:tr>
              <a:tr h="319172">
                <a:tc vMerge="1">
                  <a:txBody>
                    <a:bodyPr/>
                    <a:lstStyle/>
                    <a:p>
                      <a:endParaRPr lang="en-US"/>
                    </a:p>
                  </a:txBody>
                  <a:tcPr/>
                </a:tc>
                <a:tc v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nchor="ctr"/>
                </a:tc>
                <a:tc vMerge="1">
                  <a:txBody>
                    <a:bodyPr/>
                    <a:lstStyle/>
                    <a:p>
                      <a:pPr>
                        <a:lnSpc>
                          <a:spcPct val="107000"/>
                        </a:lnSpc>
                        <a:spcAft>
                          <a:spcPts val="0"/>
                        </a:spcAft>
                      </a:pP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tc>
                <a:tc>
                  <a:txBody>
                    <a:bodyPr/>
                    <a:lstStyle/>
                    <a:p>
                      <a:pPr algn="ctr">
                        <a:lnSpc>
                          <a:spcPct val="107000"/>
                        </a:lnSpc>
                        <a:spcAft>
                          <a:spcPts val="0"/>
                        </a:spcAft>
                      </a:pPr>
                      <a:r>
                        <a:rPr lang="en-AU" sz="1100" dirty="0">
                          <a:effectLst/>
                        </a:rPr>
                        <a:t>ID</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AU" sz="1100" dirty="0">
                          <a:effectLst/>
                        </a:rPr>
                        <a:t>MY</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AU" sz="1100" dirty="0">
                          <a:effectLst/>
                        </a:rPr>
                        <a:t>PNG</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AU" sz="1100" dirty="0">
                          <a:effectLst/>
                        </a:rPr>
                        <a:t>PL</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AU" sz="1100" dirty="0">
                          <a:effectLst/>
                        </a:rPr>
                        <a:t>SI</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AU" sz="1100" dirty="0">
                          <a:effectLst/>
                        </a:rPr>
                        <a:t>TL</a:t>
                      </a: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lnSpc>
                          <a:spcPct val="107000"/>
                        </a:lnSpc>
                        <a:spcAft>
                          <a:spcPts val="0"/>
                        </a:spcAft>
                      </a:pPr>
                      <a:endParaRPr lang="en-AU"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84391">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100" kern="1200" dirty="0">
                          <a:effectLst/>
                        </a:rPr>
                        <a:t>1</a:t>
                      </a:r>
                      <a:endParaRPr lang="en-AU" sz="1100" i="1" kern="1200" dirty="0">
                        <a:effectLst/>
                      </a:endParaRPr>
                    </a:p>
                  </a:txBody>
                  <a:tcPr marL="8469" marR="8469"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r>
                        <a:rPr lang="en-ID" sz="1100" dirty="0">
                          <a:effectLst/>
                        </a:rPr>
                        <a:t>Endorse for implementation of the 2019 Workplan; </a:t>
                      </a:r>
                      <a:endParaRPr lang="en-ID"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2000" marR="72000"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AU" sz="1100" dirty="0">
                          <a:effectLst/>
                        </a:rPr>
                        <a:t>100% </a:t>
                      </a:r>
                      <a:endParaRPr lang="en-AU" sz="1100" b="0" i="1" dirty="0">
                        <a:effectLst/>
                        <a:latin typeface="+mn-lt"/>
                        <a:ea typeface="Calibri" panose="020F0502020204030204" pitchFamily="34" charset="0"/>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ct val="107000"/>
                        </a:lnSpc>
                        <a:spcAft>
                          <a:spcPts val="0"/>
                        </a:spcAft>
                      </a:pPr>
                      <a:r>
                        <a:rPr lang="en-AU" sz="800" kern="1200" dirty="0">
                          <a:effectLst/>
                        </a:rPr>
                        <a:t>* Please See Workplan 2009 on the next slide</a:t>
                      </a:r>
                      <a:endParaRPr lang="en-AU" sz="800" b="0" i="0" kern="1200" dirty="0">
                        <a:solidFill>
                          <a:schemeClr val="dk1"/>
                        </a:solidFill>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5904896"/>
                  </a:ext>
                </a:extLst>
              </a:tr>
              <a:tr h="672430">
                <a:tc>
                  <a:txBody>
                    <a:bodyPr/>
                    <a:lstStyle/>
                    <a:p>
                      <a:pPr marL="0" indent="0" algn="ctr">
                        <a:lnSpc>
                          <a:spcPct val="107000"/>
                        </a:lnSpc>
                        <a:spcAft>
                          <a:spcPts val="0"/>
                        </a:spcAft>
                        <a:buFont typeface="+mj-lt"/>
                        <a:buNone/>
                      </a:pPr>
                      <a:r>
                        <a:rPr lang="en-ID" sz="1100" kern="1200" dirty="0">
                          <a:effectLst/>
                        </a:rPr>
                        <a:t>2</a:t>
                      </a:r>
                      <a:endParaRPr lang="en-ID" sz="1100" b="0" i="1" kern="1200" dirty="0">
                        <a:effectLst/>
                        <a:latin typeface="+mn-lt"/>
                        <a:ea typeface="Calibri" panose="020F0502020204030204" pitchFamily="34" charset="0"/>
                        <a:cs typeface="Times New Roman" panose="02020603050405020304" pitchFamily="18" charset="0"/>
                      </a:endParaRPr>
                    </a:p>
                  </a:txBody>
                  <a:tcPr marL="8469" marR="8469"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r>
                        <a:rPr lang="en-ID" sz="1100" dirty="0">
                          <a:effectLst/>
                        </a:rPr>
                        <a:t>Urge the Regional Secretariat to prioritize the reactivation of the CT Atlas;</a:t>
                      </a:r>
                      <a:endParaRPr lang="en-ID"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2000" marR="72000"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AU" sz="1100" dirty="0">
                          <a:effectLst/>
                        </a:rPr>
                        <a:t>100% , Socialisation and  1</a:t>
                      </a:r>
                      <a:r>
                        <a:rPr lang="en-AU" sz="1100" baseline="30000" dirty="0">
                          <a:effectLst/>
                        </a:rPr>
                        <a:t>st</a:t>
                      </a:r>
                      <a:r>
                        <a:rPr lang="en-AU" sz="1100" dirty="0">
                          <a:effectLst/>
                        </a:rPr>
                        <a:t> Training</a:t>
                      </a:r>
                      <a:endParaRPr lang="en-AU" sz="1100" b="0" i="1" dirty="0">
                        <a:effectLst/>
                        <a:latin typeface="+mn-lt"/>
                        <a:ea typeface="Calibri" panose="020F0502020204030204" pitchFamily="34" charset="0"/>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AU" sz="800" dirty="0">
                          <a:effectLst/>
                        </a:rPr>
                        <a:t>The </a:t>
                      </a:r>
                      <a:r>
                        <a:rPr lang="en-AU" sz="800" dirty="0" err="1">
                          <a:effectLst/>
                        </a:rPr>
                        <a:t>CTAtlas</a:t>
                      </a:r>
                      <a:r>
                        <a:rPr lang="en-AU" sz="800" dirty="0">
                          <a:effectLst/>
                        </a:rPr>
                        <a:t> website 2.0 has introduced in the 8</a:t>
                      </a:r>
                      <a:r>
                        <a:rPr lang="en-AU" sz="800" baseline="30000" dirty="0">
                          <a:effectLst/>
                        </a:rPr>
                        <a:t>th</a:t>
                      </a:r>
                      <a:r>
                        <a:rPr lang="en-AU" sz="800" dirty="0">
                          <a:effectLst/>
                        </a:rPr>
                        <a:t> MPA Rex and other CTI event</a:t>
                      </a:r>
                      <a:endParaRPr lang="en-AU" sz="800" b="0" i="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0327356"/>
                  </a:ext>
                </a:extLst>
              </a:tr>
              <a:tr h="561565">
                <a:tc>
                  <a:txBody>
                    <a:bodyPr/>
                    <a:lstStyle/>
                    <a:p>
                      <a:pPr algn="ctr">
                        <a:lnSpc>
                          <a:spcPct val="107000"/>
                        </a:lnSpc>
                      </a:pPr>
                      <a:r>
                        <a:rPr lang="en-ID" sz="1100" kern="1200" dirty="0">
                          <a:effectLst/>
                        </a:rPr>
                        <a:t>3</a:t>
                      </a:r>
                      <a:endParaRPr lang="en-ID" sz="1100" b="0" i="1" kern="1200" dirty="0">
                        <a:solidFill>
                          <a:schemeClr val="dk1"/>
                        </a:solidFill>
                        <a:effectLst/>
                        <a:latin typeface="+mn-lt"/>
                        <a:ea typeface="+mn-ea"/>
                        <a:cs typeface="Times New Roman" panose="02020603050405020304" pitchFamily="18" charset="0"/>
                      </a:endParaRPr>
                    </a:p>
                  </a:txBody>
                  <a:tcPr marL="8469" marR="8469"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r>
                        <a:rPr lang="en-ID" sz="1100" dirty="0">
                          <a:effectLst/>
                        </a:rPr>
                        <a:t>Request the Regional Secretariat and/or partners to support and secure funding sources for the engagement of an experienced MPA Coordinator immediately;</a:t>
                      </a:r>
                      <a:endParaRPr lang="en-ID"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2000" marR="72000"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AU" sz="1100" dirty="0">
                          <a:effectLst/>
                        </a:rPr>
                        <a:t>100% (done by RS facilitators)</a:t>
                      </a:r>
                      <a:endParaRPr lang="en-AU" sz="1100" b="0" i="1" dirty="0">
                        <a:effectLst/>
                        <a:latin typeface="+mn-lt"/>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AU" sz="800" dirty="0">
                          <a:effectLst/>
                        </a:rPr>
                        <a:t>The RS-CTI was enhanced the capacity of internal human resource to support TWG </a:t>
                      </a:r>
                      <a:endParaRPr lang="en-AU" sz="800" b="0" i="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055641"/>
                  </a:ext>
                </a:extLst>
              </a:tr>
              <a:tr h="613070">
                <a:tc>
                  <a:txBody>
                    <a:bodyPr/>
                    <a:lstStyle/>
                    <a:p>
                      <a:pPr algn="ctr">
                        <a:lnSpc>
                          <a:spcPct val="107000"/>
                        </a:lnSpc>
                      </a:pPr>
                      <a:r>
                        <a:rPr lang="en-AU" sz="1100" dirty="0">
                          <a:effectLst/>
                        </a:rPr>
                        <a:t>4</a:t>
                      </a:r>
                      <a:endParaRPr lang="en-AU" sz="1100" b="0" i="1" dirty="0">
                        <a:effectLst/>
                        <a:latin typeface="+mn-lt"/>
                        <a:cs typeface="Times New Roman" panose="02020603050405020304" pitchFamily="18" charset="0"/>
                      </a:endParaRPr>
                    </a:p>
                  </a:txBody>
                  <a:tcPr marL="8469" marR="8469"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r>
                        <a:rPr lang="en-ID" sz="1100" dirty="0">
                          <a:effectLst/>
                        </a:rPr>
                        <a:t>Acknowledge with appreciation the support of USAID SEA Project-Indonesia, CTC, WWF, CI and NOAA in the 7th MPA REX particularly on Sustainable Marine Tourism;</a:t>
                      </a:r>
                      <a:endParaRPr lang="en-ID"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2000" marR="72000"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100" dirty="0">
                          <a:effectLst/>
                        </a:rPr>
                        <a:t>100%</a:t>
                      </a:r>
                      <a:endParaRPr lang="en-AU" sz="1100" b="0" i="1" dirty="0">
                        <a:effectLst/>
                        <a:latin typeface="+mn-lt"/>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i="1"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US" sz="800" dirty="0">
                          <a:effectLst/>
                        </a:rPr>
                        <a:t>Letter of Appreciation was sent to the partners to acknowledge their</a:t>
                      </a:r>
                    </a:p>
                    <a:p>
                      <a:pPr algn="ctr">
                        <a:lnSpc>
                          <a:spcPct val="107000"/>
                        </a:lnSpc>
                        <a:spcAft>
                          <a:spcPts val="0"/>
                        </a:spcAft>
                      </a:pPr>
                      <a:r>
                        <a:rPr lang="en-US" sz="800" dirty="0">
                          <a:effectLst/>
                        </a:rPr>
                        <a:t>continues support to the MPA WG</a:t>
                      </a:r>
                      <a:endParaRPr lang="en-AU" sz="800" b="0" i="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5840524"/>
                  </a:ext>
                </a:extLst>
              </a:tr>
              <a:tr h="573928">
                <a:tc>
                  <a:txBody>
                    <a:bodyPr/>
                    <a:lstStyle/>
                    <a:p>
                      <a:pPr algn="ctr">
                        <a:lnSpc>
                          <a:spcPct val="107000"/>
                        </a:lnSpc>
                      </a:pPr>
                      <a:r>
                        <a:rPr lang="en-AU" sz="1100" dirty="0">
                          <a:effectLst/>
                        </a:rPr>
                        <a:t>5</a:t>
                      </a:r>
                      <a:endParaRPr lang="en-AU" sz="1100" b="0" i="1" dirty="0">
                        <a:effectLst/>
                        <a:latin typeface="+mn-lt"/>
                        <a:cs typeface="Times New Roman" panose="02020603050405020304" pitchFamily="18" charset="0"/>
                      </a:endParaRPr>
                    </a:p>
                  </a:txBody>
                  <a:tcPr marL="8469" marR="8469"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r>
                        <a:rPr lang="en-ID" sz="1100" dirty="0">
                          <a:effectLst/>
                        </a:rPr>
                        <a:t>Acknowledge the progress and updates on MPA management of the CT6 Countries;</a:t>
                      </a:r>
                      <a:endParaRPr lang="en-ID"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2000" marR="72000"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100" dirty="0">
                          <a:effectLst/>
                        </a:rPr>
                        <a:t>100% (done 16-19 Oc2019)</a:t>
                      </a:r>
                      <a:endParaRPr lang="en-AU" sz="1100" b="0" i="1" dirty="0">
                        <a:effectLst/>
                        <a:latin typeface="+mn-lt"/>
                        <a:ea typeface="Calibri" panose="020F0502020204030204" pitchFamily="34" charset="0"/>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i="1"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ct val="107000"/>
                        </a:lnSpc>
                        <a:spcAft>
                          <a:spcPts val="0"/>
                        </a:spcAft>
                      </a:pPr>
                      <a:r>
                        <a:rPr lang="en-AU" sz="800" kern="1200" dirty="0">
                          <a:effectLst/>
                        </a:rPr>
                        <a:t>* Please See Workplan 2009 on the next slide</a:t>
                      </a:r>
                      <a:endParaRPr lang="en-AU" sz="800" b="0" i="0" kern="1200" dirty="0">
                        <a:solidFill>
                          <a:schemeClr val="dk1"/>
                        </a:solidFill>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4953031"/>
                  </a:ext>
                </a:extLst>
              </a:tr>
              <a:tr h="791083">
                <a:tc>
                  <a:txBody>
                    <a:bodyPr/>
                    <a:lstStyle/>
                    <a:p>
                      <a:pPr algn="ctr">
                        <a:lnSpc>
                          <a:spcPct val="107000"/>
                        </a:lnSpc>
                      </a:pPr>
                      <a:r>
                        <a:rPr lang="en-AU" sz="1100" dirty="0">
                          <a:effectLst/>
                        </a:rPr>
                        <a:t>6</a:t>
                      </a:r>
                      <a:endParaRPr lang="en-AU" sz="1100" b="0" i="1" dirty="0">
                        <a:effectLst/>
                        <a:latin typeface="+mn-lt"/>
                        <a:cs typeface="Times New Roman" panose="02020603050405020304" pitchFamily="18" charset="0"/>
                      </a:endParaRPr>
                    </a:p>
                  </a:txBody>
                  <a:tcPr marL="8469" marR="8469"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r>
                        <a:rPr lang="en-ID" sz="1100" dirty="0">
                          <a:effectLst/>
                        </a:rPr>
                        <a:t>Recognize the need for sustained efforts to strengthen capacity building on MPA management including Sustainable fisheries;</a:t>
                      </a:r>
                      <a:endParaRPr lang="en-ID"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2000" marR="72000"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100" dirty="0">
                          <a:effectLst/>
                        </a:rPr>
                        <a:t>100% (done 16-19 Oct 2019)</a:t>
                      </a:r>
                      <a:endParaRPr lang="en-AU" sz="1100" b="0" i="1" dirty="0">
                        <a:effectLst/>
                        <a:latin typeface="+mn-lt"/>
                        <a:ea typeface="Calibri" panose="020F0502020204030204" pitchFamily="34" charset="0"/>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algn="ctr">
                        <a:lnSpc>
                          <a:spcPct val="107000"/>
                        </a:lnSpc>
                        <a:spcAft>
                          <a:spcPts val="0"/>
                        </a:spcAft>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AU" sz="800" dirty="0">
                          <a:effectLst/>
                        </a:rPr>
                        <a:t>The MPA for sustainable fisheries has presented by WWF Indonesia and Stacey Tighe as resources person in the 8</a:t>
                      </a:r>
                      <a:r>
                        <a:rPr lang="en-AU" sz="800" baseline="30000" dirty="0">
                          <a:effectLst/>
                        </a:rPr>
                        <a:t>th</a:t>
                      </a:r>
                      <a:r>
                        <a:rPr lang="en-AU" sz="800" dirty="0">
                          <a:effectLst/>
                        </a:rPr>
                        <a:t> MPA Rex</a:t>
                      </a:r>
                      <a:endParaRPr lang="en-AU" sz="800" b="0" i="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4616865"/>
                  </a:ext>
                </a:extLst>
              </a:tr>
              <a:tr h="0">
                <a:tc>
                  <a:txBody>
                    <a:bodyPr/>
                    <a:lstStyle/>
                    <a:p>
                      <a:pPr algn="ctr">
                        <a:lnSpc>
                          <a:spcPct val="107000"/>
                        </a:lnSpc>
                      </a:pPr>
                      <a:r>
                        <a:rPr lang="en-AU" sz="1100" dirty="0">
                          <a:effectLst/>
                        </a:rPr>
                        <a:t>7</a:t>
                      </a:r>
                      <a:endParaRPr lang="en-AU" sz="1100" b="0" i="1" dirty="0">
                        <a:effectLst/>
                        <a:latin typeface="+mn-lt"/>
                        <a:cs typeface="Times New Roman" panose="02020603050405020304" pitchFamily="18" charset="0"/>
                      </a:endParaRPr>
                    </a:p>
                  </a:txBody>
                  <a:tcPr marL="8469" marR="8469"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r>
                        <a:rPr lang="en-ID" sz="1100" dirty="0">
                          <a:effectLst/>
                        </a:rPr>
                        <a:t>Recognize the need to conduct research and development to generate information, technologies and methodologies to support effective MPA management</a:t>
                      </a:r>
                      <a:endParaRPr lang="en-ID"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2000" marR="72000"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100" dirty="0">
                          <a:effectLst/>
                        </a:rPr>
                        <a:t>On Progress,</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1100" dirty="0">
                          <a:effectLst/>
                        </a:rPr>
                        <a:t>Look the opportunities</a:t>
                      </a:r>
                    </a:p>
                    <a:p>
                      <a:pPr algn="ctr">
                        <a:lnSpc>
                          <a:spcPct val="107000"/>
                        </a:lnSpc>
                      </a:pPr>
                      <a:endParaRPr lang="en-AU" sz="1100" b="0" i="1" dirty="0">
                        <a:effectLst/>
                        <a:latin typeface="+mn-lt"/>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 </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Segoe UI Symbol" panose="020B0502040204020203" pitchFamily="34" charset="0"/>
                        <a:ea typeface="Segoe UI Symbol" panose="020B0502040204020203"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 </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Segoe UI Symbol" panose="020B0502040204020203" pitchFamily="34" charset="0"/>
                        <a:ea typeface="Segoe UI Symbol" panose="020B0502040204020203"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 </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Segoe UI Symbol" panose="020B0502040204020203" pitchFamily="34" charset="0"/>
                        <a:ea typeface="Segoe UI Symbol" panose="020B0502040204020203"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 </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Segoe UI Symbol" panose="020B0502040204020203" pitchFamily="34" charset="0"/>
                        <a:ea typeface="Segoe UI Symbol" panose="020B0502040204020203"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 </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agree</a:t>
                      </a:r>
                      <a:endParaRPr lang="en-AU" sz="900" b="0" i="1" dirty="0">
                        <a:effectLst/>
                        <a:latin typeface="Segoe UI Symbol" panose="020B0502040204020203" pitchFamily="34" charset="0"/>
                        <a:ea typeface="Segoe UI Symbol" panose="020B0502040204020203"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800" dirty="0">
                          <a:effectLst/>
                        </a:rPr>
                        <a:t>Approach by see the opportunity to cooperate with Universities, research institutions. and development Partners </a:t>
                      </a:r>
                      <a:endParaRPr lang="en-AU" sz="800" b="0" i="0" dirty="0">
                        <a:effectLst/>
                        <a:latin typeface="Segoe UI Symbol" panose="020B0502040204020203" pitchFamily="34" charset="0"/>
                        <a:ea typeface="Segoe UI Symbol" panose="020B0502040204020203"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0039254"/>
                  </a:ext>
                </a:extLst>
              </a:tr>
              <a:tr h="690778">
                <a:tc>
                  <a:txBody>
                    <a:bodyPr/>
                    <a:lstStyle/>
                    <a:p>
                      <a:pPr algn="ctr">
                        <a:lnSpc>
                          <a:spcPct val="107000"/>
                        </a:lnSpc>
                      </a:pPr>
                      <a:r>
                        <a:rPr lang="en-AU" sz="1100" dirty="0">
                          <a:effectLst/>
                        </a:rPr>
                        <a:t>8</a:t>
                      </a:r>
                      <a:endParaRPr lang="en-AU" sz="1100" b="0" i="1" dirty="0">
                        <a:effectLst/>
                        <a:latin typeface="+mn-lt"/>
                        <a:cs typeface="Times New Roman" panose="02020603050405020304" pitchFamily="18" charset="0"/>
                      </a:endParaRPr>
                    </a:p>
                  </a:txBody>
                  <a:tcPr marL="8469" marR="8469"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ID" sz="1100" dirty="0">
                          <a:effectLst/>
                        </a:rPr>
                        <a:t>Endorse CTMPAS nominations as among the priorities in CT6 countries</a:t>
                      </a:r>
                    </a:p>
                    <a:p>
                      <a:pPr marL="0" marR="0" algn="just"/>
                      <a:endParaRPr lang="en-ID"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2000" marR="72000" marT="846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1100" dirty="0">
                          <a:effectLst/>
                        </a:rPr>
                        <a:t>100%</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AU" sz="1100" b="0" i="1" dirty="0">
                        <a:effectLst/>
                        <a:latin typeface="+mn-lt"/>
                        <a:cs typeface="Times New Roman" panose="02020603050405020304" pitchFamily="18" charset="0"/>
                      </a:endParaRPr>
                    </a:p>
                  </a:txBody>
                  <a:tcPr marL="81303" marR="81303" marT="40651" marB="4065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800" dirty="0">
                          <a:effectLst/>
                        </a:rPr>
                        <a:t>Use  CTMPAS and CT ATLAS data</a:t>
                      </a:r>
                      <a:endParaRPr lang="en-AU" sz="8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800" kern="1200" dirty="0">
                          <a:effectLst/>
                        </a:rPr>
                        <a:t>Use  CTMPAS and CT ATLAS data</a:t>
                      </a:r>
                      <a:endParaRPr lang="en-AU" sz="800" b="0" i="1" kern="1200" dirty="0">
                        <a:solidFill>
                          <a:schemeClr val="dk1"/>
                        </a:solidFill>
                        <a:effectLst/>
                        <a:latin typeface="Segoe UI Symbol" panose="020B0502040204020203" pitchFamily="34" charset="0"/>
                        <a:ea typeface="Segoe UI Symbol" panose="020B0502040204020203"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800" kern="1200" dirty="0">
                          <a:effectLst/>
                        </a:rPr>
                        <a:t>Use  CTMPAS and CT ATLAS data</a:t>
                      </a:r>
                      <a:endParaRPr lang="en-AU" sz="800" b="0" i="1" kern="1200" dirty="0">
                        <a:solidFill>
                          <a:schemeClr val="dk1"/>
                        </a:solidFill>
                        <a:effectLst/>
                        <a:latin typeface="Segoe UI Symbol" panose="020B0502040204020203" pitchFamily="34" charset="0"/>
                        <a:ea typeface="Segoe UI Symbol" panose="020B0502040204020203"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9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10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900" kern="1200" dirty="0">
                          <a:effectLst/>
                        </a:rPr>
                        <a:t>Use  CTMPAS and CT ATLAS data</a:t>
                      </a:r>
                      <a:endParaRPr lang="en-AU" sz="900" b="0" i="1" kern="1200" dirty="0">
                        <a:solidFill>
                          <a:schemeClr val="dk1"/>
                        </a:solidFill>
                        <a:effectLst/>
                        <a:latin typeface="Segoe UI Symbol" panose="020B0502040204020203" pitchFamily="34" charset="0"/>
                        <a:ea typeface="Segoe UI Symbol" panose="020B0502040204020203"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800" kern="1200" dirty="0">
                          <a:effectLst/>
                        </a:rPr>
                        <a:t>Use  CTMPAS and CT ATLAS data</a:t>
                      </a:r>
                      <a:endParaRPr lang="en-AU" sz="800" b="0" i="1" kern="1200" dirty="0">
                        <a:solidFill>
                          <a:schemeClr val="dk1"/>
                        </a:solidFill>
                        <a:effectLst/>
                        <a:latin typeface="Segoe UI Symbol" panose="020B0502040204020203" pitchFamily="34" charset="0"/>
                        <a:ea typeface="Segoe UI Symbol" panose="020B0502040204020203"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AU" sz="900" dirty="0">
                          <a:effectLst/>
                        </a:rPr>
                        <a:t>√</a:t>
                      </a:r>
                    </a:p>
                    <a:p>
                      <a:pPr marL="0" marR="0" lvl="0" indent="0" algn="ctr" defTabSz="914400" rtl="0" eaLnBrk="1" fontAlgn="auto" latinLnBrk="0" hangingPunct="1">
                        <a:lnSpc>
                          <a:spcPct val="107000"/>
                        </a:lnSpc>
                        <a:spcBef>
                          <a:spcPts val="0"/>
                        </a:spcBef>
                        <a:spcAft>
                          <a:spcPts val="0"/>
                        </a:spcAft>
                        <a:buClrTx/>
                        <a:buSzTx/>
                        <a:buFontTx/>
                        <a:buNone/>
                        <a:tabLst/>
                        <a:defRPr/>
                      </a:pPr>
                      <a:r>
                        <a:rPr lang="en-AU" sz="800" dirty="0">
                          <a:effectLst/>
                        </a:rPr>
                        <a:t>Use  CTMPAS and CT ATLAS data</a:t>
                      </a:r>
                      <a:endParaRPr lang="en-AU" sz="8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AU" sz="8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AU" sz="800" dirty="0">
                          <a:effectLst/>
                        </a:rPr>
                        <a:t>Remind NCC to submit CTMPAS nomination</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AU" sz="800" b="0" i="1"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7127048"/>
                  </a:ext>
                </a:extLst>
              </a:tr>
            </a:tbl>
          </a:graphicData>
        </a:graphic>
      </p:graphicFrame>
      <p:cxnSp>
        <p:nvCxnSpPr>
          <p:cNvPr id="6" name="Straight Connector 5">
            <a:extLst>
              <a:ext uri="{FF2B5EF4-FFF2-40B4-BE49-F238E27FC236}">
                <a16:creationId xmlns:a16="http://schemas.microsoft.com/office/drawing/2014/main" id="{B491DDE2-F678-4438-B9B9-B44CC686EEF2}"/>
              </a:ext>
            </a:extLst>
          </p:cNvPr>
          <p:cNvCxnSpPr>
            <a:cxnSpLocks/>
          </p:cNvCxnSpPr>
          <p:nvPr/>
        </p:nvCxnSpPr>
        <p:spPr>
          <a:xfrm>
            <a:off x="410024" y="568664"/>
            <a:ext cx="11503677" cy="0"/>
          </a:xfrm>
          <a:prstGeom prst="line">
            <a:avLst/>
          </a:prstGeom>
          <a:ln w="28575">
            <a:solidFill>
              <a:srgbClr val="186F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2922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5" name="Table 4">
            <a:extLst>
              <a:ext uri="{FF2B5EF4-FFF2-40B4-BE49-F238E27FC236}">
                <a16:creationId xmlns:a16="http://schemas.microsoft.com/office/drawing/2014/main" id="{63F0CC22-4D3F-45E3-BCAC-ECB1971589A4}"/>
              </a:ext>
            </a:extLst>
          </p:cNvPr>
          <p:cNvGraphicFramePr>
            <a:graphicFrameLocks noGrp="1"/>
          </p:cNvGraphicFramePr>
          <p:nvPr>
            <p:extLst>
              <p:ext uri="{D42A27DB-BD31-4B8C-83A1-F6EECF244321}">
                <p14:modId xmlns:p14="http://schemas.microsoft.com/office/powerpoint/2010/main" val="2551198797"/>
              </p:ext>
            </p:extLst>
          </p:nvPr>
        </p:nvGraphicFramePr>
        <p:xfrm>
          <a:off x="608837" y="748149"/>
          <a:ext cx="10818624" cy="6050437"/>
        </p:xfrm>
        <a:graphic>
          <a:graphicData uri="http://schemas.openxmlformats.org/drawingml/2006/table">
            <a:tbl>
              <a:tblPr firstRow="1" firstCol="1" bandRow="1"/>
              <a:tblGrid>
                <a:gridCol w="3657502">
                  <a:extLst>
                    <a:ext uri="{9D8B030D-6E8A-4147-A177-3AD203B41FA5}">
                      <a16:colId xmlns:a16="http://schemas.microsoft.com/office/drawing/2014/main" val="1519034870"/>
                    </a:ext>
                  </a:extLst>
                </a:gridCol>
                <a:gridCol w="1750260">
                  <a:extLst>
                    <a:ext uri="{9D8B030D-6E8A-4147-A177-3AD203B41FA5}">
                      <a16:colId xmlns:a16="http://schemas.microsoft.com/office/drawing/2014/main" val="1069620227"/>
                    </a:ext>
                  </a:extLst>
                </a:gridCol>
                <a:gridCol w="1635406">
                  <a:extLst>
                    <a:ext uri="{9D8B030D-6E8A-4147-A177-3AD203B41FA5}">
                      <a16:colId xmlns:a16="http://schemas.microsoft.com/office/drawing/2014/main" val="1958754176"/>
                    </a:ext>
                  </a:extLst>
                </a:gridCol>
                <a:gridCol w="3775456">
                  <a:extLst>
                    <a:ext uri="{9D8B030D-6E8A-4147-A177-3AD203B41FA5}">
                      <a16:colId xmlns:a16="http://schemas.microsoft.com/office/drawing/2014/main" val="147801709"/>
                    </a:ext>
                  </a:extLst>
                </a:gridCol>
              </a:tblGrid>
              <a:tr h="647423">
                <a:tc>
                  <a:txBody>
                    <a:bodyPr/>
                    <a:lstStyle/>
                    <a:p>
                      <a:pPr>
                        <a:lnSpc>
                          <a:spcPct val="107000"/>
                        </a:lnSpc>
                        <a:spcAft>
                          <a:spcPts val="0"/>
                        </a:spcAft>
                      </a:pPr>
                      <a:r>
                        <a:rPr lang="en-ID"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Planned Activities</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nSpc>
                          <a:spcPct val="107000"/>
                        </a:lnSpc>
                        <a:spcAft>
                          <a:spcPts val="0"/>
                        </a:spcAft>
                      </a:pPr>
                      <a:r>
                        <a:rPr lang="en-ID"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Time Frame</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nSpc>
                          <a:spcPct val="107000"/>
                        </a:lnSpc>
                        <a:spcAft>
                          <a:spcPts val="0"/>
                        </a:spcAft>
                      </a:pPr>
                      <a:r>
                        <a:rPr lang="en-ID"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Projected Budget</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nSpc>
                          <a:spcPct val="107000"/>
                        </a:lnSpc>
                        <a:spcAft>
                          <a:spcPts val="0"/>
                        </a:spcAft>
                      </a:pPr>
                      <a:r>
                        <a:rPr lang="en-ID"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Source of Budget</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1631857606"/>
                  </a:ext>
                </a:extLst>
              </a:tr>
              <a:tr h="1075877">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9</a:t>
                      </a:r>
                      <a:r>
                        <a:rPr lang="en-ID" sz="20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ID" sz="2000" dirty="0">
                          <a:effectLst/>
                          <a:latin typeface="Calibri" panose="020F0502020204030204" pitchFamily="34" charset="0"/>
                          <a:ea typeface="Calibri" panose="020F0502020204030204" pitchFamily="34" charset="0"/>
                          <a:cs typeface="Times New Roman" panose="02020603050405020304" pitchFamily="18" charset="0"/>
                        </a:rPr>
                        <a:t> MPA REX</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and 9</a:t>
                      </a:r>
                      <a:r>
                        <a:rPr lang="en-ID" sz="20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MPA TWG Meeting in Papua New Guinea </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Q3 (Jul</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 Sept) </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USD50,000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Regional Secretariat,</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Development Partners and Host Country</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35460376"/>
                  </a:ext>
                </a:extLst>
              </a:tr>
              <a:tr h="703344">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Completion</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of CTMPAS Certification Process for Cat 1, 2, and 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Q1 (Jan – Mar)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Not need budget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54807920"/>
                  </a:ext>
                </a:extLst>
              </a:tr>
              <a:tr h="719741">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CT Atlas Training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Q1(Jan</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Mar) </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Regional Secretariat (CT Atlas project</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18473378"/>
                  </a:ext>
                </a:extLst>
              </a:tr>
              <a:tr h="825290">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Sustainable Marine Tourism final</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design and launch pilot sites</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Q3</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(Jul– Sept) </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Through</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ID" sz="2000" dirty="0">
                          <a:effectLst/>
                          <a:latin typeface="Calibri" panose="020F0502020204030204" pitchFamily="34" charset="0"/>
                          <a:ea typeface="Calibri" panose="020F0502020204030204" pitchFamily="34" charset="0"/>
                          <a:cs typeface="Times New Roman" panose="02020603050405020304" pitchFamily="18" charset="0"/>
                        </a:rPr>
                        <a:t>Virtual Communication and NCC Activities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825290">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Develop</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activities that integrate with other TWG in Priority MPA Sites</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Q1</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 Q4 (Jan – Dec) </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825290">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Participate in International Coral Reef Initiatives</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Event </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Q1</a:t>
                      </a:r>
                      <a:r>
                        <a:rPr lang="en-ID" sz="2000" baseline="0" dirty="0">
                          <a:effectLst/>
                          <a:latin typeface="Calibri" panose="020F0502020204030204" pitchFamily="34" charset="0"/>
                          <a:ea typeface="Calibri" panose="020F0502020204030204" pitchFamily="34" charset="0"/>
                          <a:cs typeface="Times New Roman" panose="02020603050405020304" pitchFamily="18" charset="0"/>
                        </a:rPr>
                        <a:t> – Q2 (Jan – Jun) </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en-ID" sz="2000" dirty="0">
                          <a:effectLst/>
                          <a:latin typeface="Calibri" panose="020F0502020204030204" pitchFamily="34" charset="0"/>
                          <a:ea typeface="Calibri" panose="020F0502020204030204" pitchFamily="34" charset="0"/>
                          <a:cs typeface="Times New Roman" panose="02020603050405020304" pitchFamily="18" charset="0"/>
                        </a:rPr>
                        <a:t>Regional Secretariat (subject to availability of funds)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6" name="TextBox 5">
            <a:extLst>
              <a:ext uri="{FF2B5EF4-FFF2-40B4-BE49-F238E27FC236}">
                <a16:creationId xmlns:a16="http://schemas.microsoft.com/office/drawing/2014/main" id="{19DFC26B-7EFB-42C4-B00F-D478B71B4A6A}"/>
              </a:ext>
            </a:extLst>
          </p:cNvPr>
          <p:cNvSpPr txBox="1"/>
          <p:nvPr/>
        </p:nvSpPr>
        <p:spPr>
          <a:xfrm>
            <a:off x="608837" y="203971"/>
            <a:ext cx="9950823" cy="461665"/>
          </a:xfrm>
          <a:prstGeom prst="rect">
            <a:avLst/>
          </a:prstGeom>
          <a:noFill/>
        </p:spPr>
        <p:txBody>
          <a:bodyPr wrap="square" rtlCol="0">
            <a:spAutoFit/>
          </a:bodyPr>
          <a:lstStyle/>
          <a:p>
            <a:r>
              <a:rPr lang="en-ID" sz="2400" b="1" dirty="0">
                <a:latin typeface="Arial" panose="020B0604020202020204" pitchFamily="34" charset="0"/>
                <a:ea typeface="Optima" charset="0"/>
                <a:cs typeface="Arial" panose="020B0604020202020204" pitchFamily="34" charset="0"/>
              </a:rPr>
              <a:t>5. Proposed MPA Workplan for 2020</a:t>
            </a:r>
          </a:p>
        </p:txBody>
      </p:sp>
      <p:cxnSp>
        <p:nvCxnSpPr>
          <p:cNvPr id="7" name="Straight Connector 6">
            <a:extLst>
              <a:ext uri="{FF2B5EF4-FFF2-40B4-BE49-F238E27FC236}">
                <a16:creationId xmlns:a16="http://schemas.microsoft.com/office/drawing/2014/main" id="{75E51634-1134-41B0-BBD3-C4A8707D3F08}"/>
              </a:ext>
            </a:extLst>
          </p:cNvPr>
          <p:cNvCxnSpPr>
            <a:cxnSpLocks/>
          </p:cNvCxnSpPr>
          <p:nvPr/>
        </p:nvCxnSpPr>
        <p:spPr>
          <a:xfrm>
            <a:off x="646545" y="722254"/>
            <a:ext cx="10427855" cy="0"/>
          </a:xfrm>
          <a:prstGeom prst="line">
            <a:avLst/>
          </a:prstGeom>
          <a:ln w="28575">
            <a:solidFill>
              <a:srgbClr val="186F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8735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extBox 9"/>
          <p:cNvSpPr txBox="1"/>
          <p:nvPr/>
        </p:nvSpPr>
        <p:spPr>
          <a:xfrm>
            <a:off x="477397" y="237875"/>
            <a:ext cx="9950823" cy="461665"/>
          </a:xfrm>
          <a:prstGeom prst="rect">
            <a:avLst/>
          </a:prstGeom>
          <a:noFill/>
        </p:spPr>
        <p:txBody>
          <a:bodyPr wrap="square" rtlCol="0">
            <a:spAutoFit/>
          </a:bodyPr>
          <a:lstStyle/>
          <a:p>
            <a:r>
              <a:rPr lang="en-US" sz="2400" b="1" dirty="0">
                <a:latin typeface="Optima" charset="0"/>
                <a:ea typeface="Optima" charset="0"/>
                <a:cs typeface="Optima" charset="0"/>
              </a:rPr>
              <a:t> 6.  </a:t>
            </a:r>
            <a:r>
              <a:rPr lang="en-US" sz="2400" b="1" dirty="0">
                <a:latin typeface="Arial" panose="020B0604020202020204" pitchFamily="34" charset="0"/>
                <a:ea typeface="Optima" charset="0"/>
                <a:cs typeface="Arial" panose="020B0604020202020204" pitchFamily="34" charset="0"/>
              </a:rPr>
              <a:t>Agreement on SOM-15 recommendations</a:t>
            </a:r>
          </a:p>
        </p:txBody>
      </p:sp>
      <p:sp>
        <p:nvSpPr>
          <p:cNvPr id="2" name="Rectangle 1">
            <a:extLst>
              <a:ext uri="{FF2B5EF4-FFF2-40B4-BE49-F238E27FC236}">
                <a16:creationId xmlns:a16="http://schemas.microsoft.com/office/drawing/2014/main" id="{1CC689E1-85FB-4DD0-ABF4-0C1C58C153A0}"/>
              </a:ext>
            </a:extLst>
          </p:cNvPr>
          <p:cNvSpPr/>
          <p:nvPr/>
        </p:nvSpPr>
        <p:spPr>
          <a:xfrm>
            <a:off x="664356" y="1113836"/>
            <a:ext cx="10378781" cy="5447645"/>
          </a:xfrm>
          <a:prstGeom prst="rect">
            <a:avLst/>
          </a:prstGeom>
        </p:spPr>
        <p:txBody>
          <a:bodyPr wrap="square">
            <a:spAutoFit/>
          </a:bodyPr>
          <a:lstStyle/>
          <a:p>
            <a:pPr marL="342900" indent="-342900" algn="just">
              <a:buFont typeface="+mj-lt"/>
              <a:buAutoNum type="arabicPeriod"/>
            </a:pPr>
            <a:r>
              <a:rPr lang="en-ID" dirty="0">
                <a:latin typeface="Arial" panose="020B0604020202020204" pitchFamily="34" charset="0"/>
                <a:cs typeface="Arial" panose="020B0604020202020204" pitchFamily="34" charset="0"/>
              </a:rPr>
              <a:t>Acknowledged the efforts of the CT6 countries and the Development Partners on the status of the SOM-14 decisions;</a:t>
            </a:r>
          </a:p>
          <a:p>
            <a:pPr marL="342900" indent="-342900" algn="just">
              <a:buFont typeface="+mj-lt"/>
              <a:buAutoNum type="arabicPeriod"/>
            </a:pPr>
            <a:endParaRPr lang="en-ID" dirty="0">
              <a:latin typeface="Arial" panose="020B0604020202020204" pitchFamily="34" charset="0"/>
              <a:cs typeface="Arial" panose="020B0604020202020204" pitchFamily="34" charset="0"/>
            </a:endParaRPr>
          </a:p>
          <a:p>
            <a:pPr marL="342900" indent="-342900" algn="just">
              <a:buFont typeface="+mj-lt"/>
              <a:buAutoNum type="arabicPeriod"/>
            </a:pPr>
            <a:r>
              <a:rPr lang="en-ID" dirty="0">
                <a:latin typeface="Arial" panose="020B0604020202020204" pitchFamily="34" charset="0"/>
                <a:cs typeface="Arial" panose="020B0604020202020204" pitchFamily="34" charset="0"/>
              </a:rPr>
              <a:t>Acknowledged the countries that have submitted the nominees for Sustainable Marine Tourism Focal Points, Pilot community sites and encourage other countries to submit their nominees;</a:t>
            </a:r>
          </a:p>
          <a:p>
            <a:pPr marL="342900" indent="-342900" algn="just">
              <a:buFont typeface="+mj-lt"/>
              <a:buAutoNum type="arabicPeriod"/>
            </a:pPr>
            <a:endParaRPr lang="en-ID" dirty="0">
              <a:latin typeface="Arial" panose="020B0604020202020204" pitchFamily="34" charset="0"/>
              <a:cs typeface="Arial" panose="020B0604020202020204" pitchFamily="34" charset="0"/>
            </a:endParaRPr>
          </a:p>
          <a:p>
            <a:pPr marL="342900" indent="-342900" algn="just">
              <a:buFont typeface="+mj-lt"/>
              <a:buAutoNum type="arabicPeriod"/>
            </a:pPr>
            <a:r>
              <a:rPr lang="en-ID" dirty="0">
                <a:latin typeface="Arial" panose="020B0604020202020204" pitchFamily="34" charset="0"/>
                <a:cs typeface="Arial" panose="020B0604020202020204" pitchFamily="34" charset="0"/>
              </a:rPr>
              <a:t>Encouraged NCC to socialize with national counterparts the destination development programs and criteria from the Global Sustainable Tourism Council (GSTC) for potential application in their national pilot sites, and provide brief report to Regional Secretariat</a:t>
            </a:r>
          </a:p>
          <a:p>
            <a:pPr marL="342900" indent="-342900" algn="just">
              <a:buFont typeface="+mj-lt"/>
              <a:buAutoNum type="arabicPeriod"/>
            </a:pPr>
            <a:endParaRPr lang="en-ID" dirty="0">
              <a:latin typeface="Arial" panose="020B0604020202020204" pitchFamily="34" charset="0"/>
              <a:cs typeface="Arial" panose="020B0604020202020204" pitchFamily="34" charset="0"/>
            </a:endParaRPr>
          </a:p>
          <a:p>
            <a:pPr marL="342900" indent="-342900" algn="just">
              <a:buFont typeface="+mj-lt"/>
              <a:buAutoNum type="arabicPeriod"/>
            </a:pPr>
            <a:r>
              <a:rPr lang="en-ID" dirty="0">
                <a:latin typeface="Arial" panose="020B0604020202020204" pitchFamily="34" charset="0"/>
                <a:cs typeface="Arial" panose="020B0604020202020204" pitchFamily="34" charset="0"/>
              </a:rPr>
              <a:t>Tasked the Regional Secretariat and Sustainable Marine Tourism Task Force to provide support in the preparation of a guideline or outline for the concept paper of a joint roadmap of sustainable tourism for five years at prioritized community sites, and phasing into larger sites;</a:t>
            </a:r>
          </a:p>
          <a:p>
            <a:pPr marL="342900" indent="-342900" algn="just">
              <a:buFont typeface="+mj-lt"/>
              <a:buAutoNum type="arabicPeriod"/>
            </a:pPr>
            <a:endParaRPr lang="en-ID" dirty="0">
              <a:latin typeface="Arial" panose="020B0604020202020204" pitchFamily="34" charset="0"/>
              <a:cs typeface="Arial" panose="020B0604020202020204" pitchFamily="34" charset="0"/>
            </a:endParaRPr>
          </a:p>
          <a:p>
            <a:pPr marL="342900" indent="-342900" algn="just">
              <a:buFont typeface="+mj-lt"/>
              <a:buAutoNum type="arabicPeriod"/>
            </a:pPr>
            <a:r>
              <a:rPr lang="en-ID" dirty="0">
                <a:latin typeface="Arial" panose="020B0604020202020204" pitchFamily="34" charset="0"/>
                <a:cs typeface="Arial" panose="020B0604020202020204" pitchFamily="34" charset="0"/>
              </a:rPr>
              <a:t>Requested all NCCs to complete their data inputs to the CT Atlas in preparation for the CT Atlas training in the First Quarter of 2020.</a:t>
            </a:r>
          </a:p>
          <a:p>
            <a:pPr marL="342900" indent="-342900" algn="just">
              <a:buFont typeface="+mj-lt"/>
              <a:buAutoNum type="arabicPeriod"/>
            </a:pPr>
            <a:endParaRPr lang="en-ID" dirty="0">
              <a:latin typeface="Arial" panose="020B0604020202020204" pitchFamily="34" charset="0"/>
              <a:cs typeface="Arial" panose="020B0604020202020204" pitchFamily="34" charset="0"/>
            </a:endParaRPr>
          </a:p>
          <a:p>
            <a:pPr marL="342900" indent="-342900" algn="just">
              <a:buFont typeface="+mj-lt"/>
              <a:buAutoNum type="arabicPeriod"/>
            </a:pPr>
            <a:r>
              <a:rPr lang="en-ID" dirty="0">
                <a:latin typeface="Arial" panose="020B0604020202020204" pitchFamily="34" charset="0"/>
                <a:cs typeface="Arial" panose="020B0604020202020204" pitchFamily="34" charset="0"/>
              </a:rPr>
              <a:t>Recommended for the formal certification of Category 1, 2, 3 and 4 be done every two years at SOM</a:t>
            </a:r>
          </a:p>
        </p:txBody>
      </p:sp>
      <p:cxnSp>
        <p:nvCxnSpPr>
          <p:cNvPr id="5" name="Straight Connector 4">
            <a:extLst>
              <a:ext uri="{FF2B5EF4-FFF2-40B4-BE49-F238E27FC236}">
                <a16:creationId xmlns:a16="http://schemas.microsoft.com/office/drawing/2014/main" id="{02E2449A-6796-4AB0-81C7-8F0A989BEA11}"/>
              </a:ext>
            </a:extLst>
          </p:cNvPr>
          <p:cNvCxnSpPr>
            <a:cxnSpLocks/>
          </p:cNvCxnSpPr>
          <p:nvPr/>
        </p:nvCxnSpPr>
        <p:spPr>
          <a:xfrm>
            <a:off x="504458" y="811477"/>
            <a:ext cx="10110721" cy="0"/>
          </a:xfrm>
          <a:prstGeom prst="line">
            <a:avLst/>
          </a:prstGeom>
          <a:ln w="28575">
            <a:solidFill>
              <a:srgbClr val="186F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527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9FE589E-32C6-45AA-9153-8131580E04D7}"/>
              </a:ext>
            </a:extLst>
          </p:cNvPr>
          <p:cNvSpPr/>
          <p:nvPr/>
        </p:nvSpPr>
        <p:spPr>
          <a:xfrm>
            <a:off x="693863" y="1043731"/>
            <a:ext cx="10454428" cy="5632311"/>
          </a:xfrm>
          <a:prstGeom prst="rect">
            <a:avLst/>
          </a:prstGeom>
        </p:spPr>
        <p:txBody>
          <a:bodyPr wrap="square">
            <a:spAutoFit/>
          </a:bodyPr>
          <a:lstStyle/>
          <a:p>
            <a:pPr algn="just"/>
            <a:r>
              <a:rPr lang="en-ID" dirty="0">
                <a:latin typeface="Arial" panose="020B0604020202020204" pitchFamily="34" charset="0"/>
                <a:cs typeface="Arial" panose="020B0604020202020204" pitchFamily="34" charset="0"/>
              </a:rPr>
              <a:t>7. Requested NCCs to nominate the external advisors who will review the CTMPAS Category 3 and 4 sites;</a:t>
            </a:r>
          </a:p>
          <a:p>
            <a:pPr algn="just"/>
            <a:endParaRPr lang="en-ID" dirty="0">
              <a:latin typeface="Arial" panose="020B0604020202020204" pitchFamily="34" charset="0"/>
              <a:cs typeface="Arial" panose="020B0604020202020204" pitchFamily="34" charset="0"/>
            </a:endParaRPr>
          </a:p>
          <a:p>
            <a:pPr algn="just"/>
            <a:r>
              <a:rPr lang="en-ID" dirty="0">
                <a:latin typeface="Arial" panose="020B0604020202020204" pitchFamily="34" charset="0"/>
                <a:cs typeface="Arial" panose="020B0604020202020204" pitchFamily="34" charset="0"/>
              </a:rPr>
              <a:t>8.  The MPA TWG recommended that the next steps in strengthening the CTMPAS is to:</a:t>
            </a:r>
          </a:p>
          <a:p>
            <a:pPr marL="800100" lvl="1" indent="-342900" algn="just">
              <a:buFont typeface="+mj-lt"/>
              <a:buAutoNum type="alphaLcPeriod"/>
            </a:pPr>
            <a:r>
              <a:rPr lang="en-ID" dirty="0">
                <a:latin typeface="Arial" panose="020B0604020202020204" pitchFamily="34" charset="0"/>
                <a:cs typeface="Arial" panose="020B0604020202020204" pitchFamily="34" charset="0"/>
              </a:rPr>
              <a:t>develop pilot activities in community sites in CT6 member countries that integrate with other Technical Working Groups and Cross Cutting Initiatives in the priority Seascapes;</a:t>
            </a:r>
          </a:p>
          <a:p>
            <a:pPr marL="800100" lvl="1" indent="-342900" algn="just">
              <a:buFont typeface="+mj-lt"/>
              <a:buAutoNum type="alphaLcPeriod"/>
            </a:pPr>
            <a:endParaRPr lang="en-ID" dirty="0">
              <a:latin typeface="Arial" panose="020B0604020202020204" pitchFamily="34" charset="0"/>
              <a:cs typeface="Arial" panose="020B0604020202020204" pitchFamily="34" charset="0"/>
            </a:endParaRPr>
          </a:p>
          <a:p>
            <a:pPr marL="800100" lvl="1" indent="-342900" algn="just">
              <a:buFont typeface="+mj-lt"/>
              <a:buAutoNum type="alphaLcPeriod"/>
            </a:pPr>
            <a:r>
              <a:rPr lang="en-ID" dirty="0">
                <a:latin typeface="Arial" panose="020B0604020202020204" pitchFamily="34" charset="0"/>
                <a:cs typeface="Arial" panose="020B0604020202020204" pitchFamily="34" charset="0"/>
              </a:rPr>
              <a:t>develop awareness and capacity in the CT6 member countries on the use of MPA networks as a tool for designing and integrating Category 3 and 4 MPAs with the prioritized roadmaps from EAFM, Threatened Species and Climate Change Adaptation Technical Working Groups for next operational steps in the priority Seascapes; and</a:t>
            </a:r>
          </a:p>
          <a:p>
            <a:pPr lvl="1" algn="just"/>
            <a:endParaRPr lang="en-ID" dirty="0">
              <a:latin typeface="Arial" panose="020B0604020202020204" pitchFamily="34" charset="0"/>
              <a:cs typeface="Arial" panose="020B0604020202020204" pitchFamily="34" charset="0"/>
            </a:endParaRPr>
          </a:p>
          <a:p>
            <a:pPr marL="800100" lvl="1" indent="-342900" algn="just">
              <a:buFont typeface="+mj-lt"/>
              <a:buAutoNum type="alphaLcPeriod" startAt="3"/>
            </a:pPr>
            <a:r>
              <a:rPr lang="en-ID" dirty="0">
                <a:latin typeface="Arial" panose="020B0604020202020204" pitchFamily="34" charset="0"/>
                <a:cs typeface="Arial" panose="020B0604020202020204" pitchFamily="34" charset="0"/>
              </a:rPr>
              <a:t>complete the design of CTMPAs award program to first be launched in 2021 at the next SOM in connection with the reverification of the CTMPAS inventory.</a:t>
            </a:r>
          </a:p>
          <a:p>
            <a:pPr lvl="1" algn="just"/>
            <a:endParaRPr lang="en-ID" dirty="0">
              <a:latin typeface="Arial" panose="020B0604020202020204" pitchFamily="34" charset="0"/>
              <a:cs typeface="Arial" panose="020B0604020202020204" pitchFamily="34" charset="0"/>
            </a:endParaRPr>
          </a:p>
          <a:p>
            <a:pPr algn="just"/>
            <a:r>
              <a:rPr lang="en-ID" dirty="0">
                <a:latin typeface="Arial" panose="020B0604020202020204" pitchFamily="34" charset="0"/>
                <a:cs typeface="Arial" panose="020B0604020202020204" pitchFamily="34" charset="0"/>
              </a:rPr>
              <a:t>9. Supported the Recommendation of the MPA to turn over the Chair from Indonesia to Solomon Islands and the turn over of the Co-Chair from Solomon Islands to Timor Leste based on the provisions stipulated in the Rules of Procedures of the MPA WG; </a:t>
            </a:r>
          </a:p>
          <a:p>
            <a:pPr algn="just"/>
            <a:endParaRPr lang="en-ID" dirty="0">
              <a:latin typeface="Arial" panose="020B0604020202020204" pitchFamily="34" charset="0"/>
              <a:cs typeface="Arial" panose="020B0604020202020204" pitchFamily="34" charset="0"/>
            </a:endParaRPr>
          </a:p>
          <a:p>
            <a:pPr algn="just"/>
            <a:r>
              <a:rPr lang="en-ID" dirty="0">
                <a:latin typeface="Arial" panose="020B0604020202020204" pitchFamily="34" charset="0"/>
                <a:cs typeface="Arial" panose="020B0604020202020204" pitchFamily="34" charset="0"/>
              </a:rPr>
              <a:t>10.  </a:t>
            </a:r>
            <a:r>
              <a:rPr lang="en-ID">
                <a:latin typeface="Arial" panose="020B0604020202020204" pitchFamily="34" charset="0"/>
                <a:cs typeface="Arial" panose="020B0604020202020204" pitchFamily="34" charset="0"/>
              </a:rPr>
              <a:t>Endorsed </a:t>
            </a:r>
            <a:r>
              <a:rPr lang="en-ID" dirty="0">
                <a:latin typeface="Arial" panose="020B0604020202020204" pitchFamily="34" charset="0"/>
                <a:cs typeface="Arial" panose="020B0604020202020204" pitchFamily="34" charset="0"/>
              </a:rPr>
              <a:t>the MPA TWG Workplan for 2020.</a:t>
            </a:r>
          </a:p>
        </p:txBody>
      </p:sp>
      <p:sp>
        <p:nvSpPr>
          <p:cNvPr id="4" name="Rectangle 3">
            <a:extLst>
              <a:ext uri="{FF2B5EF4-FFF2-40B4-BE49-F238E27FC236}">
                <a16:creationId xmlns:a16="http://schemas.microsoft.com/office/drawing/2014/main" id="{14AF6323-BACA-47D0-B489-E6524488A4CD}"/>
              </a:ext>
            </a:extLst>
          </p:cNvPr>
          <p:cNvSpPr/>
          <p:nvPr/>
        </p:nvSpPr>
        <p:spPr>
          <a:xfrm>
            <a:off x="693863" y="122393"/>
            <a:ext cx="9580098" cy="646331"/>
          </a:xfrm>
          <a:prstGeom prst="rect">
            <a:avLst/>
          </a:prstGeom>
        </p:spPr>
        <p:txBody>
          <a:bodyPr wrap="square">
            <a:spAutoFit/>
          </a:bodyPr>
          <a:lstStyle/>
          <a:p>
            <a:r>
              <a:rPr lang="en-US" sz="3600" dirty="0">
                <a:solidFill>
                  <a:prstClr val="black"/>
                </a:solidFill>
                <a:latin typeface="Optima" charset="0"/>
                <a:ea typeface="Optima" charset="0"/>
                <a:cs typeface="Optima" charset="0"/>
              </a:rPr>
              <a:t>Agreement on SOM-15 recommendations</a:t>
            </a:r>
            <a:endParaRPr lang="en-ID" sz="3600" dirty="0"/>
          </a:p>
        </p:txBody>
      </p:sp>
      <p:cxnSp>
        <p:nvCxnSpPr>
          <p:cNvPr id="5" name="Straight Connector 4">
            <a:extLst>
              <a:ext uri="{FF2B5EF4-FFF2-40B4-BE49-F238E27FC236}">
                <a16:creationId xmlns:a16="http://schemas.microsoft.com/office/drawing/2014/main" id="{DA549DC5-B922-41EE-8BE5-FEDED2D2E3A7}"/>
              </a:ext>
            </a:extLst>
          </p:cNvPr>
          <p:cNvCxnSpPr>
            <a:cxnSpLocks/>
          </p:cNvCxnSpPr>
          <p:nvPr/>
        </p:nvCxnSpPr>
        <p:spPr>
          <a:xfrm>
            <a:off x="571589" y="839186"/>
            <a:ext cx="10110721" cy="0"/>
          </a:xfrm>
          <a:prstGeom prst="line">
            <a:avLst/>
          </a:prstGeom>
          <a:ln w="28575">
            <a:solidFill>
              <a:srgbClr val="186F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8287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41616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TotalTime>
  <Words>1672</Words>
  <Application>Microsoft Office PowerPoint</Application>
  <PresentationFormat>Widescreen</PresentationFormat>
  <Paragraphs>359</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Open Sans</vt:lpstr>
      <vt:lpstr>Optima</vt:lpstr>
      <vt:lpstr>Segoe UI Symbol</vt:lpstr>
      <vt:lpstr>Times New Roman</vt:lpstr>
      <vt:lpstr>Office Theme</vt:lpstr>
      <vt:lpstr>PowerPoint Presentation</vt:lpstr>
      <vt:lpstr>Meeting outline</vt:lpstr>
      <vt:lpstr> 1. Focal point of MPA  Working Group </vt:lpstr>
      <vt:lpstr> 2. Update Numbers and Area of MPA in The Coral Triangle</vt:lpstr>
      <vt:lpstr>3. MPAWG Status of Workplan for 2019 </vt:lpstr>
      <vt:lpstr>4. Update and Deliberation of SOM-14 Decisions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CTI CFF RS Dell 4</cp:lastModifiedBy>
  <cp:revision>37</cp:revision>
  <dcterms:created xsi:type="dcterms:W3CDTF">2019-08-19T07:22:42Z</dcterms:created>
  <dcterms:modified xsi:type="dcterms:W3CDTF">2019-11-07T22:36:40Z</dcterms:modified>
</cp:coreProperties>
</file>